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000" r:id="rId2"/>
    <p:sldId id="1259" r:id="rId3"/>
    <p:sldId id="1260" r:id="rId4"/>
    <p:sldId id="1242" r:id="rId5"/>
    <p:sldId id="1261" r:id="rId6"/>
    <p:sldId id="1244" r:id="rId7"/>
    <p:sldId id="1243" r:id="rId8"/>
    <p:sldId id="1262" r:id="rId9"/>
    <p:sldId id="1254" r:id="rId10"/>
    <p:sldId id="1247" r:id="rId11"/>
    <p:sldId id="1258" r:id="rId12"/>
    <p:sldId id="1263" r:id="rId13"/>
    <p:sldId id="1251" r:id="rId14"/>
    <p:sldId id="1250" r:id="rId15"/>
    <p:sldId id="1256" r:id="rId16"/>
    <p:sldId id="960" r:id="rId17"/>
  </p:sldIdLst>
  <p:sldSz cx="12192000" cy="6858000"/>
  <p:notesSz cx="7102475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6" userDrawn="1">
          <p15:clr>
            <a:srgbClr val="A4A3A4"/>
          </p15:clr>
        </p15:guide>
        <p15:guide id="2" pos="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9A7"/>
    <a:srgbClr val="151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 autoAdjust="0"/>
    <p:restoredTop sz="88760" autoAdjust="0"/>
  </p:normalViewPr>
  <p:slideViewPr>
    <p:cSldViewPr snapToGrid="0">
      <p:cViewPr varScale="1">
        <p:scale>
          <a:sx n="60" d="100"/>
          <a:sy n="60" d="100"/>
        </p:scale>
        <p:origin x="284" y="44"/>
      </p:cViewPr>
      <p:guideLst>
        <p:guide orient="horz" pos="1566"/>
        <p:guide pos="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512" y="6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102672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1026725">
              <a:defRPr sz="1000" b="0"/>
            </a:lvl1pPr>
          </a:lstStyle>
          <a:p>
            <a:pPr>
              <a:defRPr/>
            </a:pPr>
            <a:fld id="{3BF28B75-5317-4762-B33A-EE5258430B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65182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91" y="11459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088" y="11459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t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91" y="9746862"/>
            <a:ext cx="3080389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defTabSz="858355">
              <a:defRPr sz="10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885" tIns="0" rIns="19885" bIns="0" numCol="1" anchor="b" anchorCtr="0" compatLnSpc="1">
            <a:prstTxWarp prst="textNoShape">
              <a:avLst/>
            </a:prstTxWarp>
          </a:bodyPr>
          <a:lstStyle>
            <a:lvl1pPr algn="r" defTabSz="858355">
              <a:defRPr sz="1000" b="0"/>
            </a:lvl1pPr>
          </a:lstStyle>
          <a:p>
            <a:pPr>
              <a:defRPr/>
            </a:pPr>
            <a:fld id="{ECC091BB-D34C-460D-B2F3-63EA9016E5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772" y="4864428"/>
            <a:ext cx="5207242" cy="403132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423" tIns="51367" rIns="99423" bIns="51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noProof="0"/>
              <a:t>Click to edit Master notes styles</a:t>
            </a:r>
          </a:p>
          <a:p>
            <a:pPr lvl="1"/>
            <a:r>
              <a:rPr lang="en-US" altLang="ru-RU" noProof="0"/>
              <a:t>Second Level</a:t>
            </a:r>
          </a:p>
          <a:p>
            <a:pPr lvl="2"/>
            <a:r>
              <a:rPr lang="en-US" altLang="ru-RU" noProof="0"/>
              <a:t>Third Level</a:t>
            </a:r>
          </a:p>
          <a:p>
            <a:pPr lvl="3"/>
            <a:r>
              <a:rPr lang="en-US" altLang="ru-RU" noProof="0"/>
              <a:t>Fourth Level</a:t>
            </a:r>
          </a:p>
          <a:p>
            <a:pPr lvl="4"/>
            <a:r>
              <a:rPr lang="en-US" altLang="ru-RU" noProof="0"/>
              <a:t>Fifth Level</a:t>
            </a:r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903288"/>
            <a:ext cx="6345237" cy="3570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93235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3075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2240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97063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9413" y="903288"/>
            <a:ext cx="6345237" cy="3570287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756" y="4677838"/>
            <a:ext cx="5349257" cy="4217912"/>
          </a:xfrm>
          <a:noFill/>
          <a:ln/>
        </p:spPr>
        <p:txBody>
          <a:bodyPr/>
          <a:lstStyle/>
          <a:p>
            <a:pPr marL="237698" indent="-237698">
              <a:spcBef>
                <a:spcPct val="0"/>
              </a:spcBef>
              <a:buFontTx/>
              <a:buAutoNum type="arabicPeriod"/>
            </a:pPr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95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72908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92725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60479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62286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41341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15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20326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 txBox="1">
            <a:spLocks noGrp="1" noChangeArrowheads="1"/>
          </p:cNvSpPr>
          <p:nvPr/>
        </p:nvSpPr>
        <p:spPr bwMode="auto">
          <a:xfrm>
            <a:off x="4022088" y="9746862"/>
            <a:ext cx="3080388" cy="47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85" tIns="0" rIns="19885" bIns="0" anchor="b"/>
          <a:lstStyle/>
          <a:p>
            <a:pPr algn="r" defTabSz="858355"/>
            <a:fld id="{A09373D2-1A8A-45EA-A0A5-1854A33E5384}" type="slidenum">
              <a:rPr lang="en-US" altLang="ru-RU" sz="1000" b="0"/>
              <a:pPr algn="r" defTabSz="858355"/>
              <a:t>16</a:t>
            </a:fld>
            <a:endParaRPr lang="en-US" altLang="ru-RU" sz="10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858838" y="903288"/>
            <a:ext cx="8823326" cy="496411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778" y="6154189"/>
            <a:ext cx="5582569" cy="2741561"/>
          </a:xfrm>
          <a:noFill/>
        </p:spPr>
        <p:txBody>
          <a:bodyPr/>
          <a:lstStyle/>
          <a:p>
            <a:endParaRPr lang="ru-RU" altLang="ru-RU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2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3902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77551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51101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88913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9125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46039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10110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79413" y="903288"/>
            <a:ext cx="6345237" cy="3570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091BB-D34C-460D-B2F3-63EA9016E5E2}" type="slidenum">
              <a:rPr lang="en-US" altLang="ru-RU" smtClean="0"/>
              <a:pPr>
                <a:defRPr/>
              </a:pPr>
              <a:t>9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5638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115FA-4A6E-48B9-B729-C429FA157665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51B4-01D9-4B43-8AD2-C1D4F7E4C63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D162-F4DA-4B3B-B791-5AC293FA2C7E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F60D-96DA-4B87-A024-8BB84F1466B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15400" y="152400"/>
            <a:ext cx="27686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81026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7335-1FED-47B1-A290-5BF748040911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6763-CD63-4A8E-A5ED-6FA90EAC597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152400"/>
            <a:ext cx="110744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E4726-3A67-469F-98EA-7AE6734FD2A4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AC9C8-74A8-4FD5-89EC-6EDA2EEDB7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26400" cy="1066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20800" y="1676400"/>
            <a:ext cx="10363200" cy="4191000"/>
          </a:xfrm>
        </p:spPr>
        <p:txBody>
          <a:bodyPr lIns="91870" tIns="45935" rIns="91870" bIns="45935"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6F0A-77B8-4152-BAAF-9741D0CDF7E3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79F5-87E9-4C77-894F-3DA368DA253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5C21-9899-4A94-B742-6E5479059C55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537952" y="1257300"/>
            <a:ext cx="6540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66039AA1-3236-4254-A0E6-86EAF0D327C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B84F7-E51C-4572-AA75-C39F1CF023E2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E750-522A-4411-82EF-5E46A918D4E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08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EE110-9E1E-493D-9552-F88DEAA0B34F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6EB12-D7DA-4F3F-998C-ABAD9190C72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7199-6FA9-4EBB-8E62-3E2B6D5E2703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76E4B-BA1D-4292-A871-3715B566AC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B42DA-D5B0-4CC0-9224-DDB9BE745E6B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BB75-6E14-47F9-B304-6B5D2D20BFD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DAB9-B27A-4562-B8A4-55E5BE4F8FDB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fld id="{C77FF21B-A0F7-427D-B87D-FEF8848728D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6BA20-9E2B-4E33-A6D1-1F1799780F0B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22E4-FE12-4CDA-B53F-0FA186CDD5F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lIns="91870" tIns="45935" rIns="91870" bIns="45935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2E5C0-9A15-4D70-8322-D7C68B90AECC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C39E4-A1A5-42D3-AB0F-62AAF25AE6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pPr>
              <a:defRPr/>
            </a:pPr>
            <a:fld id="{07370AF7-5A27-4664-9906-3525E903AEB7}" type="datetime1">
              <a:rPr lang="ru-RU" altLang="ru-RU"/>
              <a:pPr>
                <a:defRPr/>
              </a:pPr>
              <a:t>09.06.2023</a:t>
            </a:fld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854" tIns="45927" rIns="91854" bIns="45927" numCol="1" anchor="ctr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pPr>
              <a:defRPr/>
            </a:pPr>
            <a:r>
              <a:rPr lang="en-US" altLang="ru-RU"/>
              <a:t>G:\Presentations\Internet Presentation3.ppt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47767" y="6400800"/>
            <a:ext cx="25378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376" tIns="46688" rIns="93376" bIns="4668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pPr>
              <a:defRPr/>
            </a:pPr>
            <a:fld id="{6072F5C5-F949-42D9-A9AA-C61A3CBEA24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17551" y="1219200"/>
            <a:ext cx="1137284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2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676400"/>
            <a:ext cx="1036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8487834" y="936625"/>
            <a:ext cx="3873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54" tIns="45927" rIns="91854" bIns="4592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ru-RU" altLang="ru-RU" sz="800" b="0" i="0"/>
              <a:t>Центральный экономико-математический институт  РАН</a:t>
            </a:r>
            <a:endParaRPr lang="en-US" altLang="ru-RU" sz="2400" b="0" i="0">
              <a:latin typeface="Courier New" pitchFamily="49" charset="0"/>
            </a:endParaRPr>
          </a:p>
        </p:txBody>
      </p:sp>
      <p:pic>
        <p:nvPicPr>
          <p:cNvPr id="2057" name="Picture 12" descr="logo-0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97385" y="174626"/>
            <a:ext cx="3473449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16" r:id="rId2"/>
    <p:sldLayoutId id="2147483906" r:id="rId3"/>
    <p:sldLayoutId id="2147483907" r:id="rId4"/>
    <p:sldLayoutId id="2147483908" r:id="rId5"/>
    <p:sldLayoutId id="2147483909" r:id="rId6"/>
    <p:sldLayoutId id="2147483917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2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einer.r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6289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5" tIns="45673" rIns="91345" bIns="45673" anchor="ctr"/>
          <a:lstStyle/>
          <a:p>
            <a:pPr algn="l"/>
            <a:endParaRPr lang="ru-RU" alt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59316" y="1308206"/>
            <a:ext cx="10884665" cy="539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 anchor="ctr"/>
          <a:lstStyle/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i="0" dirty="0">
                <a:solidFill>
                  <a:srgbClr val="2C2D2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Системные предпосылки устойчивых международных альянсов</a:t>
            </a:r>
            <a:endParaRPr lang="ru-RU" altLang="ru-RU" sz="36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Г.Б. Клейнер,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член-корреспондент РАН, 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зав. кафедрой «Системный анализ в экономике» 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Финансового университета при Правительстве РФ, 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научного направления «</a:t>
            </a:r>
            <a:r>
              <a:rPr lang="ru-RU" altLang="ru-RU" sz="20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Мезоэкономика</a:t>
            </a: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микроэкономика, корпоративная экономика» ЦЭМИ РАН, </a:t>
            </a:r>
          </a:p>
          <a:p>
            <a:pPr algn="ctr">
              <a:tabLst>
                <a:tab pos="266700" algn="l"/>
              </a:tabLst>
            </a:pPr>
            <a:r>
              <a:rPr lang="en-US" altLang="ru-RU" sz="2000" i="0" dirty="0">
                <a:latin typeface="Arial" panose="020B0604020202020204" pitchFamily="34" charset="0"/>
                <a:cs typeface="Arial" panose="020B0604020202020204" pitchFamily="34" charset="0"/>
              </a:rPr>
              <a:t>kleiner.ru</a:t>
            </a:r>
            <a:endParaRPr lang="ru-RU" altLang="ru-RU" sz="2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altLang="ru-RU" sz="2000" b="0" i="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ru-RU" altLang="ru-RU" sz="1800" b="0" i="0" dirty="0">
                <a:latin typeface="Arial" panose="020B0604020202020204" pitchFamily="34" charset="0"/>
                <a:cs typeface="Arial" panose="020B0604020202020204" pitchFamily="34" charset="0"/>
              </a:rPr>
              <a:t>Москва, </a:t>
            </a:r>
            <a:r>
              <a:rPr lang="ru-RU" altLang="ru-RU" sz="1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Финуниверситет</a:t>
            </a:r>
            <a:r>
              <a:rPr lang="ru-RU" altLang="ru-RU" sz="1800" b="0" i="0" dirty="0">
                <a:latin typeface="Arial" panose="020B0604020202020204" pitchFamily="34" charset="0"/>
                <a:cs typeface="Arial" panose="020B0604020202020204" pitchFamily="34" charset="0"/>
              </a:rPr>
              <a:t>, 8 июня 2023 г. </a:t>
            </a:r>
          </a:p>
          <a:p>
            <a:pPr>
              <a:tabLst>
                <a:tab pos="266700" algn="l"/>
              </a:tabLst>
            </a:pPr>
            <a:endParaRPr lang="ru-RU" altLang="ru-RU" sz="2800" b="0" dirty="0">
              <a:latin typeface="Comic Sans MS" pitchFamily="66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50304" y="686789"/>
            <a:ext cx="53975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/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None/>
            </a:pPr>
            <a:endParaRPr lang="ru-RU" altLang="ru-RU" sz="2200" b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978046" y="-83282"/>
            <a:ext cx="4837572" cy="13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822" tIns="45911" rIns="91822" bIns="45911"/>
          <a:lstStyle/>
          <a:p>
            <a:pPr marL="0" lvl="2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ru-RU" altLang="ru-RU" sz="2200" b="0" i="0" dirty="0"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9316" y="-22033"/>
            <a:ext cx="7216048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50" dirty="0">
              <a:solidFill>
                <a:srgbClr val="3229A7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1800" dirty="0"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DE2C5F-E245-4F0B-A6BA-FAA3428D2BB5}"/>
              </a:ext>
            </a:extLst>
          </p:cNvPr>
          <p:cNvSpPr txBox="1"/>
          <p:nvPr/>
        </p:nvSpPr>
        <p:spPr>
          <a:xfrm>
            <a:off x="859316" y="166500"/>
            <a:ext cx="79819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229A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МАЭФ-2023 «Мировые тренды экономического развития: роль и место России»</a:t>
            </a:r>
            <a:endParaRPr lang="ru-RU" dirty="0">
              <a:solidFill>
                <a:srgbClr val="3229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4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950694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Основываясь на разделении множества стран на четыре группы, составленные из стран с одинаковым типом странового лица –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средовые/</a:t>
            </a:r>
            <a:r>
              <a:rPr lang="ru-RU" sz="235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мезоэкономические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процессные/макроэкономические,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проектные/</a:t>
            </a:r>
            <a:r>
              <a:rPr lang="ru-RU" sz="235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наноэкономические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объектные/микроэкономические –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 получаем объективную основу для формирования </a:t>
            </a:r>
            <a:r>
              <a:rPr lang="ru-RU" sz="235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четырехполюсной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геоэкономической структуры мира, четыре представителя которой способны концентрировать и продвигать во взаимном согласовании экономические интересы стран своей группы.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10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40"/>
            <a:ext cx="6593962" cy="166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Системная группировка стран: </a:t>
            </a:r>
            <a:r>
              <a:rPr lang="ru-RU" sz="2600" dirty="0" err="1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четырехполюсный</a:t>
            </a: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 мир (1) 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81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950694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11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40"/>
            <a:ext cx="6593962" cy="166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Системная группировка стран: </a:t>
            </a:r>
            <a:r>
              <a:rPr lang="ru-RU" sz="2600" dirty="0" err="1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четырехполюсный</a:t>
            </a: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 мир (2)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895118-51E1-DA38-49EA-96D213DA32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387" y="1485900"/>
            <a:ext cx="6839118" cy="513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395" y="1276350"/>
            <a:ext cx="10734882" cy="5581651"/>
          </a:xfrm>
        </p:spPr>
        <p:txBody>
          <a:bodyPr/>
          <a:lstStyle/>
          <a:p>
            <a:pPr indent="450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Минимальный устойчивый альянс должен включать четыре страны, принадлежащие к разным системным типам.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системном анализе такие конфигурации называются тетрадами. Наиболее важное взаимодействие осуществляется по принципу кольца «объект – среда – процесс – проект – объект» (см. схему). </a:t>
            </a:r>
            <a:endParaRPr lang="ru-RU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12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39"/>
            <a:ext cx="6593962" cy="161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Как строить устойчивые альянсы?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0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400" b="1" dirty="0">
              <a:solidFill>
                <a:srgbClr val="333333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13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1358" y="2008"/>
            <a:ext cx="6360046" cy="105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Схема устойчивого альянса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D08A462-738D-7D8A-731B-8A9C30384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3515" y="2048656"/>
            <a:ext cx="5244970" cy="403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96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0"/>
            <a:ext cx="10620834" cy="5581651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Для описания взаимоотношений между странами необходимы разработка и использование новых характеристик стран, включая системный тип и уровневый профиль. 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Это позволяет: </a:t>
            </a:r>
          </a:p>
          <a:p>
            <a:pPr marL="742950" lvl="2" indent="-342900">
              <a:lnSpc>
                <a:spcPct val="107000"/>
              </a:lnSpc>
              <a:spcAft>
                <a:spcPts val="800"/>
              </a:spcAft>
              <a:buSzPct val="50000"/>
              <a:buFont typeface="Monotype Sorts" pitchFamily="2" charset="2"/>
              <a:buChar char="u"/>
            </a:pPr>
            <a:r>
              <a:rPr lang="ru-RU" sz="235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выявить объективные устойчивые детерминанты поведения страны на международной арене; </a:t>
            </a:r>
          </a:p>
          <a:p>
            <a:pPr marL="742950" lvl="2" indent="-342900">
              <a:lnSpc>
                <a:spcPct val="107000"/>
              </a:lnSpc>
              <a:spcAft>
                <a:spcPts val="800"/>
              </a:spcAft>
              <a:buSzPct val="50000"/>
              <a:buFont typeface="Monotype Sorts" pitchFamily="2" charset="2"/>
              <a:buChar char="u"/>
            </a:pPr>
            <a:r>
              <a:rPr lang="ru-RU" sz="235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исследовать предпосылки конфронтации/сотрудничества в отношениях между двумя и более странами; </a:t>
            </a:r>
          </a:p>
          <a:p>
            <a:pPr marL="742950" lvl="2" indent="-342900">
              <a:lnSpc>
                <a:spcPct val="107000"/>
              </a:lnSpc>
              <a:spcAft>
                <a:spcPts val="800"/>
              </a:spcAft>
              <a:buSzPct val="50000"/>
              <a:buFont typeface="Monotype Sorts" pitchFamily="2" charset="2"/>
              <a:buChar char="u"/>
            </a:pPr>
            <a:r>
              <a:rPr lang="ru-RU" sz="235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определить состав и сроки реализации мероприятий, направленных на смягчение противоречий между странами. </a:t>
            </a: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14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39"/>
            <a:ext cx="6593962" cy="164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Выводы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357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1"/>
            <a:ext cx="10620834" cy="5507222"/>
          </a:xfrm>
        </p:spPr>
        <p:txBody>
          <a:bodyPr/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Клейнер Г.Б. Системная экономики: шаги развития. М.: ИД «Научная библиотека», 746 с.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Клейнер Г.Б. </a:t>
            </a:r>
            <a:r>
              <a:rPr lang="ru-RU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Социальное лидерство, расщепление власти и инклюзивное управление организацией // Вопросы экономики. 2022. № 4. С. 26–44. DOI: 10.32609/0042-8736-2022-4-26-44</a:t>
            </a: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Клейнер Г.Б. Рыбачук М.А. 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Опыт применения системной теории государственного воздействия в анализе экономических преобразований: пример Китая и России // Вестник Финансового университета. Гуманитарные науки. 2019. Т. 9. № 2 (38). С. 19–24.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Клейнер Г.Б., Рыбачук М.А. Системная сбалансированность экономики. М.: ИД «Научная библиотека», 2017. 320 с.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Клейнер Г.Б.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Согласие несогласных»: роль культуры в обеспечении устойчивости геополитической системы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// 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Контуры будущего в контексте мирового культурного развития: XVIII Международные Лихачевские научные чтения, 17–19 мая 2018 г. — СПб.: СПбГУП, 2018. С. 95–98. </a:t>
            </a: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indent="-457200" algn="just">
              <a:lnSpc>
                <a:spcPct val="107000"/>
              </a:lnSpc>
              <a:spcAft>
                <a:spcPts val="800"/>
              </a:spcAft>
              <a:buFont typeface="Monotype Sorts" pitchFamily="2" charset="2"/>
              <a:buAutoNum type="arabicPeriod"/>
            </a:pPr>
            <a:endParaRPr lang="ru-RU" sz="235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l"/>
            <a:r>
              <a:rPr lang="ru-RU" sz="23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3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indent="-457200" algn="just">
              <a:lnSpc>
                <a:spcPct val="107000"/>
              </a:lnSpc>
              <a:spcAft>
                <a:spcPts val="800"/>
              </a:spcAft>
              <a:buFont typeface="Monotype Sorts" pitchFamily="2" charset="2"/>
              <a:buAutoNum type="arabicPeriod"/>
            </a:pPr>
            <a:endParaRPr lang="ru-RU" sz="23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35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15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782" y="-579540"/>
            <a:ext cx="6178621" cy="161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Литература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534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9100" y="1320800"/>
            <a:ext cx="8597900" cy="4699000"/>
          </a:xfrm>
        </p:spPr>
        <p:txBody>
          <a:bodyPr/>
          <a:lstStyle/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3600" b="1" dirty="0"/>
          </a:p>
          <a:p>
            <a:pPr marL="533400" indent="-533400" algn="ctr">
              <a:buSzPct val="100000"/>
              <a:buNone/>
            </a:pPr>
            <a:endParaRPr lang="ru-RU" altLang="ru-RU" sz="2400" b="1" dirty="0"/>
          </a:p>
          <a:p>
            <a:pPr marL="533400" indent="-533400" algn="ctr">
              <a:buSzPct val="100000"/>
              <a:buNone/>
            </a:pPr>
            <a:r>
              <a:rPr lang="ru-RU" altLang="ru-RU" sz="3600" b="1" dirty="0"/>
              <a:t>СПАСИБО ЗА ВНИМАНИЕ!</a:t>
            </a:r>
          </a:p>
          <a:p>
            <a:pPr marL="533400" indent="-533400" algn="ctr">
              <a:buSzPct val="100000"/>
              <a:buNone/>
            </a:pPr>
            <a:r>
              <a:rPr lang="en-US" altLang="ru-RU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kleiner.ru</a:t>
            </a:r>
            <a:endParaRPr lang="ru-RU" altLang="ru-RU" b="1" dirty="0"/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4B5D749-8711-0B47-BF84-B3AC989B9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37952" y="1257300"/>
            <a:ext cx="603249" cy="457200"/>
          </a:xfrm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16</a:t>
            </a:fld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239671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Предпосылки формирования устойчивых международных альянсов: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функциональные (участие в долгосрочных совместных проектах);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кономические (взаимовыгодная торговля</a:t>
            </a: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еографические (территориальная близость);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культурные (близость культур, схожесть языков);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исторические;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системно-психологические (имманентная склонность к сотрудничеству).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2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781" y="-310032"/>
            <a:ext cx="6255622" cy="133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55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Возможные варианты предпосылок устойчивой группировки стран </a:t>
            </a:r>
            <a:endParaRPr lang="ru-RU" sz="255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9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Системный принцип: страна как социально-экономическая система в геополитическом пространстве-времени.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Антропоморфный принцип: страна как антропоморфный субъект. 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Портретный принцип: страна как обладатель системообразующего «экономического лица».  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3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781" y="-310032"/>
            <a:ext cx="6255622" cy="133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55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Принципы исследования </a:t>
            </a:r>
            <a:endParaRPr lang="ru-RU" sz="255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7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0"/>
            <a:ext cx="10620834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Системный принцип позволяет: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элиминировать множество ситуационных деталей и конкретных обстоятельств, заслоняющих корневые проблемы и релевантные методы их решения;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экстрагировать и переносить специфические знания, добытые в результате исследования одних классов систем, на другие.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4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274" y="-541039"/>
            <a:ext cx="6525130" cy="161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Что дает системный принцип?   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749" y="1276350"/>
            <a:ext cx="10716527" cy="5581651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зависимости от влияния на деятельность системы ее границ во времени и в пространстве с</a:t>
            </a: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реди систем выделяются: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объектные (сильное влияние границ в пространстве, слабое влияние границ во времени);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проектные (сильное влияние границ в пространстве и во времени);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процессные (слабое влияние границ в пространстве, сильное влияние границ во времени);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средовые (слабое влияние границ в пространстве и во времени).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каждой системе есть объектные, проектные, процессные и средовые подсистемы, но одна из них, как правило, является доминирующей и определяющей тип системы.</a:t>
            </a:r>
            <a:endParaRPr lang="ru-RU" sz="2350" b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5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990" y="-541038"/>
            <a:ext cx="6349413" cy="1519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Системная типология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7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Ипостаси страны: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 геополитики;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страновое лицо</a:t>
            </a: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«душа»;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психология;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социально-экономическая система</a:t>
            </a: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Антропоморфный принцип: страна </a:t>
            </a:r>
            <a:r>
              <a:rPr lang="ru-RU" sz="23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→</a:t>
            </a:r>
            <a:r>
              <a:rPr lang="ru-RU" sz="23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субъект.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Ипостаси субъекта: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интеллект;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душа;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воля;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рудиция.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6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781" y="-310032"/>
            <a:ext cx="6255622" cy="133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effectLst/>
                <a:latin typeface="Arial" charset="0"/>
                <a:ea typeface="Calibri" panose="020F0502020204030204" pitchFamily="34" charset="0"/>
                <a:cs typeface="Arial" charset="0"/>
              </a:rPr>
              <a:t>Антропоморфный принцип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0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зависимости от дислокации факторов развития экономики на одном из ярусов вертикальной структуры экономики мы говорим о макро-, мезо-, микро- или </a:t>
            </a:r>
            <a:r>
              <a:rPr lang="ru-RU" sz="2350" b="1" kern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наноэкономическом</a:t>
            </a: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лице экономики.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экономике каждой страны одно из этих лиц является системообразующим (</a:t>
            </a:r>
            <a:r>
              <a:rPr lang="ru-RU" sz="235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системоподдерживающим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и его состояние определяет цели и критерии оценки страновой экономики в целом. Соответствующий уровень определяет </a:t>
            </a: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</a:t>
            </a:r>
            <a:r>
              <a:rPr lang="ru-RU" sz="23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ицо экономики страны.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350" b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7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40"/>
            <a:ext cx="6593962" cy="163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Страны и лица: портретная типология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32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569" y="1276350"/>
            <a:ext cx="10468707" cy="5581651"/>
          </a:xfrm>
        </p:spPr>
        <p:txBody>
          <a:bodyPr/>
          <a:lstStyle/>
          <a:p>
            <a:pPr indent="0">
              <a:buNone/>
            </a:pPr>
            <a:endParaRPr lang="ru-RU" sz="235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Страны как системы делятся на: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объектные (пример: Япония),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проектные (пример: США),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процессные (пример: Китай),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5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средовые (пример: Россия).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350" b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8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541038"/>
            <a:ext cx="6593962" cy="146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Страны в свете системного анализа 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8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443" y="1276350"/>
            <a:ext cx="10620834" cy="5581651"/>
          </a:xfrm>
        </p:spPr>
        <p:txBody>
          <a:bodyPr/>
          <a:lstStyle/>
          <a:p>
            <a:pPr indent="0">
              <a:buNone/>
            </a:pPr>
            <a:endParaRPr lang="ru-RU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Для процессной страны характерно макроэкономическое лицо, поскольку типовой единицей макроэкономики является </a:t>
            </a: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(пример: Китай).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Для проектной страны характерно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наноэкономическое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лицо, поскольку типовой единицей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наноэкономики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служит инновационный </a:t>
            </a: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проект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, инициируемый, как правило, конкретным индивидуумом (пример: США).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Для объектной страны характерно микроэкономическое лицо, поскольку типовой единицей микроэкономики является </a:t>
            </a: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объект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(предприятие) (пример: Япония).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Для средовой страны характерно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мезоэкономическое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лицо, поскольку типовой единицей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мезоэкономики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является концентрация производительных сил на определенной территории в социально-экономической </a:t>
            </a:r>
            <a:r>
              <a:rPr lang="ru-RU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среде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, т.е. территориально-производственная единица (пример: Россия).   </a:t>
            </a:r>
          </a:p>
        </p:txBody>
      </p:sp>
      <p:sp>
        <p:nvSpPr>
          <p:cNvPr id="614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algn="ctr" defTabSz="762000"/>
            <a:fld id="{13CD1196-02DF-48E8-A1BA-78E05565D9C7}" type="slidenum">
              <a:rPr lang="en-US" altLang="ru-RU" sz="2600"/>
              <a:pPr algn="ctr" defTabSz="762000"/>
              <a:t>9</a:t>
            </a:fld>
            <a:endParaRPr lang="en-US" altLang="ru-RU" sz="2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4A13A24-A9A4-4249-81CE-C0C8590B2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42" y="-310032"/>
            <a:ext cx="6593962" cy="1330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4" tIns="45927" rIns="91854" bIns="45927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>
              <a:spcAft>
                <a:spcPts val="800"/>
              </a:spcAft>
            </a:pPr>
            <a:r>
              <a:rPr lang="ru-RU" sz="2600" dirty="0">
                <a:solidFill>
                  <a:srgbClr val="3229A7"/>
                </a:solidFill>
                <a:latin typeface="Arial" charset="0"/>
                <a:ea typeface="Calibri" panose="020F0502020204030204" pitchFamily="34" charset="0"/>
                <a:cs typeface="Arial" charset="0"/>
              </a:rPr>
              <a:t>Синтез системной и портретной типологии</a:t>
            </a:r>
            <a:endParaRPr lang="ru-RU" sz="2600" dirty="0">
              <a:solidFill>
                <a:srgbClr val="3229A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4716"/>
      </p:ext>
    </p:extLst>
  </p:cSld>
  <p:clrMapOvr>
    <a:masterClrMapping/>
  </p:clrMapOvr>
</p:sld>
</file>

<file path=ppt/theme/theme1.xml><?xml version="1.0" encoding="utf-8"?>
<a:theme xmlns:a="http://schemas.openxmlformats.org/drawingml/2006/main" name="sidebarb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sidebar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bar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d:\template\bwovrhd\sidebarb.ppt</Template>
  <TotalTime>53104</TotalTime>
  <Pages>20</Pages>
  <Words>952</Words>
  <Application>Microsoft Office PowerPoint</Application>
  <PresentationFormat>Широкоэкранный</PresentationFormat>
  <Paragraphs>144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Comic Sans MS</vt:lpstr>
      <vt:lpstr>Courier New</vt:lpstr>
      <vt:lpstr>Monotype Sorts</vt:lpstr>
      <vt:lpstr>Times New Roman</vt:lpstr>
      <vt:lpstr>sidebarb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Hermitage Capital Management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Kleiner</dc:creator>
  <cp:lastModifiedBy>Венера Карпинская</cp:lastModifiedBy>
  <cp:revision>1798</cp:revision>
  <cp:lastPrinted>2020-10-14T11:18:28Z</cp:lastPrinted>
  <dcterms:created xsi:type="dcterms:W3CDTF">2001-06-09T11:29:16Z</dcterms:created>
  <dcterms:modified xsi:type="dcterms:W3CDTF">2023-06-09T07:05:17Z</dcterms:modified>
</cp:coreProperties>
</file>