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1000" r:id="rId2"/>
    <p:sldId id="1225" r:id="rId3"/>
    <p:sldId id="1253" r:id="rId4"/>
    <p:sldId id="1257" r:id="rId5"/>
    <p:sldId id="1226" r:id="rId6"/>
    <p:sldId id="1244" r:id="rId7"/>
    <p:sldId id="1242" r:id="rId8"/>
    <p:sldId id="1245" r:id="rId9"/>
    <p:sldId id="1243" r:id="rId10"/>
    <p:sldId id="1254" r:id="rId11"/>
    <p:sldId id="1247" r:id="rId12"/>
    <p:sldId id="1251" r:id="rId13"/>
    <p:sldId id="1248" r:id="rId14"/>
    <p:sldId id="1255" r:id="rId15"/>
    <p:sldId id="1249" r:id="rId16"/>
    <p:sldId id="1252" r:id="rId17"/>
    <p:sldId id="1250" r:id="rId18"/>
    <p:sldId id="1256" r:id="rId19"/>
    <p:sldId id="960" r:id="rId20"/>
  </p:sldIdLst>
  <p:sldSz cx="12192000" cy="6858000"/>
  <p:notesSz cx="7102475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66" userDrawn="1">
          <p15:clr>
            <a:srgbClr val="A4A3A4"/>
          </p15:clr>
        </p15:guide>
        <p15:guide id="2" pos="46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29A7"/>
    <a:srgbClr val="1517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59" autoAdjust="0"/>
    <p:restoredTop sz="88760" autoAdjust="0"/>
  </p:normalViewPr>
  <p:slideViewPr>
    <p:cSldViewPr snapToGrid="0">
      <p:cViewPr varScale="1">
        <p:scale>
          <a:sx n="60" d="100"/>
          <a:sy n="60" d="100"/>
        </p:scale>
        <p:origin x="284" y="44"/>
      </p:cViewPr>
      <p:guideLst>
        <p:guide orient="horz" pos="1566"/>
        <p:guide pos="46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512" y="672"/>
      </p:cViewPr>
      <p:guideLst>
        <p:guide orient="horz" pos="3224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691" y="11459"/>
            <a:ext cx="3080389" cy="47465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885" tIns="0" rIns="19885" bIns="0" numCol="1" anchor="t" anchorCtr="0" compatLnSpc="1">
            <a:prstTxWarp prst="textNoShape">
              <a:avLst/>
            </a:prstTxWarp>
          </a:bodyPr>
          <a:lstStyle>
            <a:lvl1pPr defTabSz="1026725">
              <a:defRPr sz="1000" b="0"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088" y="11459"/>
            <a:ext cx="3080388" cy="47465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885" tIns="0" rIns="19885" bIns="0" numCol="1" anchor="t" anchorCtr="0" compatLnSpc="1">
            <a:prstTxWarp prst="textNoShape">
              <a:avLst/>
            </a:prstTxWarp>
          </a:bodyPr>
          <a:lstStyle>
            <a:lvl1pPr algn="r" defTabSz="1026725">
              <a:defRPr sz="1000" b="0"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691" y="9746862"/>
            <a:ext cx="3080389" cy="47465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885" tIns="0" rIns="19885" bIns="0" numCol="1" anchor="b" anchorCtr="0" compatLnSpc="1">
            <a:prstTxWarp prst="textNoShape">
              <a:avLst/>
            </a:prstTxWarp>
          </a:bodyPr>
          <a:lstStyle>
            <a:lvl1pPr defTabSz="1026725">
              <a:defRPr sz="1000" b="0"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088" y="9746862"/>
            <a:ext cx="3080388" cy="47465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885" tIns="0" rIns="19885" bIns="0" numCol="1" anchor="b" anchorCtr="0" compatLnSpc="1">
            <a:prstTxWarp prst="textNoShape">
              <a:avLst/>
            </a:prstTxWarp>
          </a:bodyPr>
          <a:lstStyle>
            <a:lvl1pPr algn="r" defTabSz="1026725">
              <a:defRPr sz="1000" b="0"/>
            </a:lvl1pPr>
          </a:lstStyle>
          <a:p>
            <a:pPr>
              <a:defRPr/>
            </a:pPr>
            <a:fld id="{3BF28B75-5317-4762-B33A-EE5258430B0E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565182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691" y="11459"/>
            <a:ext cx="3080389" cy="47465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885" tIns="0" rIns="19885" bIns="0" numCol="1" anchor="t" anchorCtr="0" compatLnSpc="1">
            <a:prstTxWarp prst="textNoShape">
              <a:avLst/>
            </a:prstTxWarp>
          </a:bodyPr>
          <a:lstStyle>
            <a:lvl1pPr defTabSz="858355">
              <a:defRPr sz="1000" b="0"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088" y="11459"/>
            <a:ext cx="3080388" cy="47465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885" tIns="0" rIns="19885" bIns="0" numCol="1" anchor="t" anchorCtr="0" compatLnSpc="1">
            <a:prstTxWarp prst="textNoShape">
              <a:avLst/>
            </a:prstTxWarp>
          </a:bodyPr>
          <a:lstStyle>
            <a:lvl1pPr algn="r" defTabSz="858355">
              <a:defRPr sz="1000" b="0"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691" y="9746862"/>
            <a:ext cx="3080389" cy="47465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885" tIns="0" rIns="19885" bIns="0" numCol="1" anchor="b" anchorCtr="0" compatLnSpc="1">
            <a:prstTxWarp prst="textNoShape">
              <a:avLst/>
            </a:prstTxWarp>
          </a:bodyPr>
          <a:lstStyle>
            <a:lvl1pPr defTabSz="858355">
              <a:defRPr sz="1000" b="0"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088" y="9746862"/>
            <a:ext cx="3080388" cy="47465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885" tIns="0" rIns="19885" bIns="0" numCol="1" anchor="b" anchorCtr="0" compatLnSpc="1">
            <a:prstTxWarp prst="textNoShape">
              <a:avLst/>
            </a:prstTxWarp>
          </a:bodyPr>
          <a:lstStyle>
            <a:lvl1pPr algn="r" defTabSz="858355">
              <a:defRPr sz="1000" b="0"/>
            </a:lvl1pPr>
          </a:lstStyle>
          <a:p>
            <a:pPr>
              <a:defRPr/>
            </a:pPr>
            <a:fld id="{ECC091BB-D34C-460D-B2F3-63EA9016E5E2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772" y="4864428"/>
            <a:ext cx="5207242" cy="403132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423" tIns="51367" rIns="99423" bIns="513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noProof="0"/>
              <a:t>Click to edit Master notes styles</a:t>
            </a:r>
          </a:p>
          <a:p>
            <a:pPr lvl="1"/>
            <a:r>
              <a:rPr lang="en-US" altLang="ru-RU" noProof="0"/>
              <a:t>Second Level</a:t>
            </a:r>
          </a:p>
          <a:p>
            <a:pPr lvl="2"/>
            <a:r>
              <a:rPr lang="en-US" altLang="ru-RU" noProof="0"/>
              <a:t>Third Level</a:t>
            </a:r>
          </a:p>
          <a:p>
            <a:pPr lvl="3"/>
            <a:r>
              <a:rPr lang="en-US" altLang="ru-RU" noProof="0"/>
              <a:t>Fourth Level</a:t>
            </a:r>
          </a:p>
          <a:p>
            <a:pPr lvl="4"/>
            <a:r>
              <a:rPr lang="en-US" altLang="ru-RU" noProof="0"/>
              <a:t>Fifth Level</a:t>
            </a:r>
          </a:p>
        </p:txBody>
      </p:sp>
      <p:sp>
        <p:nvSpPr>
          <p:cNvPr id="2253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9413" y="903288"/>
            <a:ext cx="6345237" cy="35702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0932358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842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3075" algn="l" defTabSz="9842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842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22400" algn="l" defTabSz="9842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97063" algn="l" defTabSz="9842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9413" y="903288"/>
            <a:ext cx="6345237" cy="3570287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4756" y="4677838"/>
            <a:ext cx="5349257" cy="4217912"/>
          </a:xfrm>
          <a:noFill/>
          <a:ln/>
        </p:spPr>
        <p:txBody>
          <a:bodyPr/>
          <a:lstStyle/>
          <a:p>
            <a:pPr marL="237698" indent="-237698">
              <a:spcBef>
                <a:spcPct val="0"/>
              </a:spcBef>
              <a:buFontTx/>
              <a:buAutoNum type="arabicPeriod"/>
            </a:pPr>
            <a:endParaRPr lang="ru-RU" altLang="ru-RU" sz="15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8953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79413" y="903288"/>
            <a:ext cx="6345237" cy="35702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4958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091BB-D34C-460D-B2F3-63EA9016E5E2}" type="slidenum">
              <a:rPr lang="en-US" altLang="ru-RU" smtClean="0"/>
              <a:pPr>
                <a:defRPr/>
              </a:pPr>
              <a:t>10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4264558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79413" y="903288"/>
            <a:ext cx="6345237" cy="35702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4958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091BB-D34C-460D-B2F3-63EA9016E5E2}" type="slidenum">
              <a:rPr lang="en-US" altLang="ru-RU" smtClean="0"/>
              <a:pPr>
                <a:defRPr/>
              </a:pPr>
              <a:t>11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596770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79413" y="903288"/>
            <a:ext cx="6345237" cy="35702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4958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091BB-D34C-460D-B2F3-63EA9016E5E2}" type="slidenum">
              <a:rPr lang="en-US" altLang="ru-RU" smtClean="0"/>
              <a:pPr>
                <a:defRPr/>
              </a:pPr>
              <a:t>12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7272832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79413" y="903288"/>
            <a:ext cx="6345237" cy="35702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4958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091BB-D34C-460D-B2F3-63EA9016E5E2}" type="slidenum">
              <a:rPr lang="en-US" altLang="ru-RU" smtClean="0"/>
              <a:pPr>
                <a:defRPr/>
              </a:pPr>
              <a:t>13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7169327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79413" y="903288"/>
            <a:ext cx="6345237" cy="35702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4958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091BB-D34C-460D-B2F3-63EA9016E5E2}" type="slidenum">
              <a:rPr lang="en-US" altLang="ru-RU" smtClean="0"/>
              <a:pPr>
                <a:defRPr/>
              </a:pPr>
              <a:t>14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693439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79413" y="903288"/>
            <a:ext cx="6345237" cy="35702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4958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091BB-D34C-460D-B2F3-63EA9016E5E2}" type="slidenum">
              <a:rPr lang="en-US" altLang="ru-RU" smtClean="0"/>
              <a:pPr>
                <a:defRPr/>
              </a:pPr>
              <a:t>15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1343692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79413" y="903288"/>
            <a:ext cx="6345237" cy="35702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4958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091BB-D34C-460D-B2F3-63EA9016E5E2}" type="slidenum">
              <a:rPr lang="en-US" altLang="ru-RU" smtClean="0"/>
              <a:pPr>
                <a:defRPr/>
              </a:pPr>
              <a:t>16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7574610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79413" y="903288"/>
            <a:ext cx="6345237" cy="35702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4958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091BB-D34C-460D-B2F3-63EA9016E5E2}" type="slidenum">
              <a:rPr lang="en-US" altLang="ru-RU" smtClean="0"/>
              <a:pPr>
                <a:defRPr/>
              </a:pPr>
              <a:t>17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0732735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79413" y="903288"/>
            <a:ext cx="6345237" cy="35702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4958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091BB-D34C-460D-B2F3-63EA9016E5E2}" type="slidenum">
              <a:rPr lang="en-US" altLang="ru-RU" smtClean="0"/>
              <a:pPr>
                <a:defRPr/>
              </a:pPr>
              <a:t>18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0863601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5"/>
          <p:cNvSpPr txBox="1">
            <a:spLocks noGrp="1" noChangeArrowheads="1"/>
          </p:cNvSpPr>
          <p:nvPr/>
        </p:nvSpPr>
        <p:spPr bwMode="auto">
          <a:xfrm>
            <a:off x="4022088" y="9746862"/>
            <a:ext cx="3080388" cy="474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885" tIns="0" rIns="19885" bIns="0" anchor="b"/>
          <a:lstStyle/>
          <a:p>
            <a:pPr algn="r" defTabSz="858355"/>
            <a:fld id="{A09373D2-1A8A-45EA-A0A5-1854A33E5384}" type="slidenum">
              <a:rPr lang="en-US" altLang="ru-RU" sz="1000" b="0"/>
              <a:pPr algn="r" defTabSz="858355"/>
              <a:t>19</a:t>
            </a:fld>
            <a:endParaRPr lang="en-US" altLang="ru-RU" sz="1000" b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858838" y="903288"/>
            <a:ext cx="8823326" cy="4964112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2778" y="6154189"/>
            <a:ext cx="5582569" cy="2741561"/>
          </a:xfrm>
          <a:noFill/>
        </p:spPr>
        <p:txBody>
          <a:bodyPr/>
          <a:lstStyle/>
          <a:p>
            <a:endParaRPr lang="ru-RU" altLang="ru-RU" sz="15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618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79413" y="903288"/>
            <a:ext cx="6345237" cy="35702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4958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091BB-D34C-460D-B2F3-63EA9016E5E2}" type="slidenum">
              <a:rPr lang="en-US" altLang="ru-RU" smtClean="0"/>
              <a:pPr>
                <a:defRPr/>
              </a:pPr>
              <a:t>2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8042059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79413" y="903288"/>
            <a:ext cx="6345237" cy="35702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4958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091BB-D34C-460D-B2F3-63EA9016E5E2}" type="slidenum">
              <a:rPr lang="en-US" altLang="ru-RU" smtClean="0"/>
              <a:pPr>
                <a:defRPr/>
              </a:pPr>
              <a:t>3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8086664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79413" y="903288"/>
            <a:ext cx="6345237" cy="35702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4958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091BB-D34C-460D-B2F3-63EA9016E5E2}" type="slidenum">
              <a:rPr lang="en-US" altLang="ru-RU" smtClean="0"/>
              <a:pPr>
                <a:defRPr/>
              </a:pPr>
              <a:t>4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0508135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79413" y="903288"/>
            <a:ext cx="6345237" cy="35702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4958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091BB-D34C-460D-B2F3-63EA9016E5E2}" type="slidenum">
              <a:rPr lang="en-US" altLang="ru-RU" smtClean="0"/>
              <a:pPr>
                <a:defRPr/>
              </a:pPr>
              <a:t>5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6931393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79413" y="903288"/>
            <a:ext cx="6345237" cy="35702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4958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091BB-D34C-460D-B2F3-63EA9016E5E2}" type="slidenum">
              <a:rPr lang="en-US" altLang="ru-RU" smtClean="0"/>
              <a:pPr>
                <a:defRPr/>
              </a:pPr>
              <a:t>6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2860294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79413" y="903288"/>
            <a:ext cx="6345237" cy="35702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4958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091BB-D34C-460D-B2F3-63EA9016E5E2}" type="slidenum">
              <a:rPr lang="en-US" altLang="ru-RU" smtClean="0"/>
              <a:pPr>
                <a:defRPr/>
              </a:pPr>
              <a:t>7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6363132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79413" y="903288"/>
            <a:ext cx="6345237" cy="35702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4958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091BB-D34C-460D-B2F3-63EA9016E5E2}" type="slidenum">
              <a:rPr lang="en-US" altLang="ru-RU" smtClean="0"/>
              <a:pPr>
                <a:defRPr/>
              </a:pPr>
              <a:t>8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1834314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79413" y="903288"/>
            <a:ext cx="6345237" cy="35702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4958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091BB-D34C-460D-B2F3-63EA9016E5E2}" type="slidenum">
              <a:rPr lang="en-US" altLang="ru-RU" smtClean="0"/>
              <a:pPr>
                <a:defRPr/>
              </a:pPr>
              <a:t>9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965103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115FA-4A6E-48B9-B729-C429FA157665}" type="datetime1">
              <a:rPr lang="ru-RU" altLang="ru-RU"/>
              <a:pPr>
                <a:defRPr/>
              </a:pPr>
              <a:t>25.05.2023</a:t>
            </a:fld>
            <a:endParaRPr lang="en-US" alt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G:\Presentations\Internet Presentation3.ppt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B51B4-01D9-4B43-8AD2-C1D4F7E4C637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7D162-F4DA-4B3B-B791-5AC293FA2C7E}" type="datetime1">
              <a:rPr lang="ru-RU" altLang="ru-RU"/>
              <a:pPr>
                <a:defRPr/>
              </a:pPr>
              <a:t>25.05.2023</a:t>
            </a:fld>
            <a:endParaRPr lang="en-US" alt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G:\Presentations\Internet Presentation3.ppt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2F60D-96DA-4B87-A024-8BB84F1466B3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915400" y="152400"/>
            <a:ext cx="2768600" cy="5715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8102600" cy="57150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D37335-1FED-47B1-A290-5BF748040911}" type="datetime1">
              <a:rPr lang="ru-RU" altLang="ru-RU"/>
              <a:pPr>
                <a:defRPr/>
              </a:pPr>
              <a:t>25.05.2023</a:t>
            </a:fld>
            <a:endParaRPr lang="en-US" alt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G:\Presentations\Internet Presentation3.ppt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D6763-CD63-4A8E-A5ED-6FA90EAC5970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609600" y="152400"/>
            <a:ext cx="11074400" cy="5715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E4726-3A67-469F-98EA-7AE6734FD2A4}" type="datetime1">
              <a:rPr lang="ru-RU" altLang="ru-RU"/>
              <a:pPr>
                <a:defRPr/>
              </a:pPr>
              <a:t>25.05.2023</a:t>
            </a:fld>
            <a:endParaRPr lang="en-US" alt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G:\Presentations\Internet Presentation3.ppt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AC9C8-74A8-4FD5-89EC-6EDA2EEDB733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26400" cy="10668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320800" y="1676400"/>
            <a:ext cx="10363200" cy="4191000"/>
          </a:xfrm>
        </p:spPr>
        <p:txBody>
          <a:bodyPr lIns="91870" tIns="45935" rIns="91870" bIns="45935"/>
          <a:lstStyle/>
          <a:p>
            <a:pPr lvl="0"/>
            <a:endParaRPr lang="ru-RU" noProof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E6F0A-77B8-4152-BAAF-9741D0CDF7E3}" type="datetime1">
              <a:rPr lang="ru-RU" altLang="ru-RU"/>
              <a:pPr>
                <a:defRPr/>
              </a:pPr>
              <a:t>25.05.2023</a:t>
            </a:fld>
            <a:endParaRPr lang="en-US" alt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G:\Presentations\Internet Presentation3.ppt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579F5-87E9-4C77-894F-3DA368DA2536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25C21-9899-4A94-B742-6E5479059C55}" type="datetime1">
              <a:rPr lang="ru-RU" altLang="ru-RU"/>
              <a:pPr>
                <a:defRPr/>
              </a:pPr>
              <a:t>25.05.2023</a:t>
            </a:fld>
            <a:endParaRPr lang="en-US" alt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G:\Presentations\Internet Presentation3.ppt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1537952" y="1257300"/>
            <a:ext cx="654049" cy="4572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>
            <a:lvl1pPr>
              <a:defRPr sz="1800" b="1"/>
            </a:lvl1pPr>
          </a:lstStyle>
          <a:p>
            <a:pPr>
              <a:defRPr/>
            </a:pPr>
            <a:fld id="{66039AA1-3236-4254-A0E6-86EAF0D327C4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9B84F7-E51C-4572-AA75-C39F1CF023E2}" type="datetime1">
              <a:rPr lang="ru-RU" altLang="ru-RU"/>
              <a:pPr>
                <a:defRPr/>
              </a:pPr>
              <a:t>25.05.2023</a:t>
            </a:fld>
            <a:endParaRPr lang="en-US" alt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G:\Presentations\Internet Presentation3.ppt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9E750-522A-4411-82EF-5E46A918D4E9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320800" y="1676400"/>
            <a:ext cx="508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604000" y="1676400"/>
            <a:ext cx="508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5EE110-9E1E-493D-9552-F88DEAA0B34F}" type="datetime1">
              <a:rPr lang="ru-RU" altLang="ru-RU"/>
              <a:pPr>
                <a:defRPr/>
              </a:pPr>
              <a:t>25.05.2023</a:t>
            </a:fld>
            <a:endParaRPr lang="en-US" alt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G:\Presentations\Internet Presentation3.ppt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56EB12-D7DA-4F3F-998C-ABAD9190C729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C7199-6FA9-4EBB-8E62-3E2B6D5E2703}" type="datetime1">
              <a:rPr lang="ru-RU" altLang="ru-RU"/>
              <a:pPr>
                <a:defRPr/>
              </a:pPr>
              <a:t>25.05.2023</a:t>
            </a:fld>
            <a:endParaRPr lang="en-US" alt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G:\Presentations\Internet Presentation3.ppt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D76E4B-BA1D-4292-A871-3715B566AC9A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BB42DA-D5B0-4CC0-9224-DDB9BE745E6B}" type="datetime1">
              <a:rPr lang="ru-RU" altLang="ru-RU"/>
              <a:pPr>
                <a:defRPr/>
              </a:pPr>
              <a:t>25.05.2023</a:t>
            </a:fld>
            <a:endParaRPr lang="en-US" alt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G:\Presentations\Internet Presentation3.ppt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1BB75-6E14-47F9-B304-6B5D2D20BFDD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EDAB9-B27A-4562-B8A4-55E5BE4F8FDB}" type="datetime1">
              <a:rPr lang="ru-RU" altLang="ru-RU"/>
              <a:pPr>
                <a:defRPr/>
              </a:pPr>
              <a:t>25.05.2023</a:t>
            </a:fld>
            <a:endParaRPr lang="en-US" alt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1537952" y="1257300"/>
            <a:ext cx="603249" cy="4572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>
            <a:lvl1pPr>
              <a:defRPr sz="1800" b="1"/>
            </a:lvl1pPr>
          </a:lstStyle>
          <a:p>
            <a:pPr>
              <a:defRPr/>
            </a:pPr>
            <a:fld id="{C77FF21B-A0F7-427D-B87D-FEF8848728D4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6BA20-9E2B-4E33-A6D1-1F1799780F0B}" type="datetime1">
              <a:rPr lang="ru-RU" altLang="ru-RU"/>
              <a:pPr>
                <a:defRPr/>
              </a:pPr>
              <a:t>25.05.2023</a:t>
            </a:fld>
            <a:endParaRPr lang="en-US" alt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G:\Presentations\Internet Presentation3.ppt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522E4-FE12-4CDA-B53F-0FA186CDD5FD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lIns="91870" tIns="45935" rIns="91870" bIns="45935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52E5C0-9A15-4D70-8322-D7C68B90AECC}" type="datetime1">
              <a:rPr lang="ru-RU" altLang="ru-RU"/>
              <a:pPr>
                <a:defRPr/>
              </a:pPr>
              <a:t>25.05.2023</a:t>
            </a:fld>
            <a:endParaRPr lang="en-US" alt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G:\Presentations\Internet Presentation3.ppt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C39E4-A1A5-42D3-AB0F-62AAF25AE633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854" tIns="45927" rIns="91854" bIns="45927" numCol="1" anchor="ctr" anchorCtr="0" compatLnSpc="1">
            <a:prstTxWarp prst="textNoShape">
              <a:avLst/>
            </a:prstTxWarp>
          </a:bodyPr>
          <a:lstStyle>
            <a:lvl1pPr>
              <a:defRPr sz="1400" b="0" i="0"/>
            </a:lvl1pPr>
          </a:lstStyle>
          <a:p>
            <a:pPr>
              <a:defRPr/>
            </a:pPr>
            <a:fld id="{07370AF7-5A27-4664-9906-3525E903AEB7}" type="datetime1">
              <a:rPr lang="ru-RU" altLang="ru-RU"/>
              <a:pPr>
                <a:defRPr/>
              </a:pPr>
              <a:t>25.05.2023</a:t>
            </a:fld>
            <a:endParaRPr lang="en-US" alt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854" tIns="45927" rIns="91854" bIns="45927" numCol="1" anchor="ctr" anchorCtr="0" compatLnSpc="1">
            <a:prstTxWarp prst="textNoShape">
              <a:avLst/>
            </a:prstTxWarp>
          </a:bodyPr>
          <a:lstStyle>
            <a:lvl1pPr algn="ctr">
              <a:defRPr sz="1400" b="0" i="0"/>
            </a:lvl1pPr>
          </a:lstStyle>
          <a:p>
            <a:pPr>
              <a:defRPr/>
            </a:pPr>
            <a:r>
              <a:rPr lang="en-US" altLang="ru-RU"/>
              <a:t>G:\Presentations\Internet Presentation3.ppt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647767" y="6400800"/>
            <a:ext cx="253788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376" tIns="46688" rIns="93376" bIns="46688" numCol="1" anchor="ctr" anchorCtr="0" compatLnSpc="1">
            <a:prstTxWarp prst="textNoShape">
              <a:avLst/>
            </a:prstTxWarp>
          </a:bodyPr>
          <a:lstStyle>
            <a:lvl1pPr algn="r">
              <a:defRPr sz="1400" b="0" i="0"/>
            </a:lvl1pPr>
          </a:lstStyle>
          <a:p>
            <a:pPr>
              <a:defRPr/>
            </a:pPr>
            <a:fld id="{6072F5C5-F949-42D9-A9AA-C61A3CBEA24B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717551" y="1219200"/>
            <a:ext cx="11372849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52400"/>
            <a:ext cx="8026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54" tIns="45927" rIns="91854" bIns="45927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Click to edit Master title style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20800" y="1676400"/>
            <a:ext cx="10363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54" tIns="45927" rIns="91854" bIns="459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Click to edit Master text styles</a:t>
            </a:r>
          </a:p>
          <a:p>
            <a:pPr lvl="1"/>
            <a:r>
              <a:rPr lang="en-US" altLang="ru-RU"/>
              <a:t>Second Level</a:t>
            </a:r>
          </a:p>
          <a:p>
            <a:pPr lvl="2"/>
            <a:r>
              <a:rPr lang="en-US" altLang="ru-RU"/>
              <a:t>Third Level</a:t>
            </a:r>
          </a:p>
          <a:p>
            <a:pPr lvl="3"/>
            <a:r>
              <a:rPr lang="en-US" altLang="ru-RU"/>
              <a:t>Fourth Level</a:t>
            </a:r>
          </a:p>
          <a:p>
            <a:pPr lvl="4"/>
            <a:r>
              <a:rPr lang="en-US" altLang="ru-RU"/>
              <a:t>Fifth Level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8487834" y="936625"/>
            <a:ext cx="3873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854" tIns="45927" rIns="91854" bIns="45927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272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84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41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198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56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ru-RU" altLang="ru-RU" sz="800" b="0" i="0"/>
              <a:t>Центральный экономико-математический институт  РАН</a:t>
            </a:r>
            <a:endParaRPr lang="en-US" altLang="ru-RU" sz="2400" b="0" i="0">
              <a:latin typeface="Courier New" pitchFamily="49" charset="0"/>
            </a:endParaRPr>
          </a:p>
        </p:txBody>
      </p:sp>
      <p:pic>
        <p:nvPicPr>
          <p:cNvPr id="2057" name="Picture 12" descr="logo-001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697385" y="174626"/>
            <a:ext cx="3473449" cy="75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16" r:id="rId2"/>
    <p:sldLayoutId id="2147483906" r:id="rId3"/>
    <p:sldLayoutId id="2147483907" r:id="rId4"/>
    <p:sldLayoutId id="2147483908" r:id="rId5"/>
    <p:sldLayoutId id="2147483909" r:id="rId6"/>
    <p:sldLayoutId id="2147483917" r:id="rId7"/>
    <p:sldLayoutId id="2147483910" r:id="rId8"/>
    <p:sldLayoutId id="2147483911" r:id="rId9"/>
    <p:sldLayoutId id="2147483912" r:id="rId10"/>
    <p:sldLayoutId id="2147483913" r:id="rId11"/>
    <p:sldLayoutId id="2147483914" r:id="rId12"/>
    <p:sldLayoutId id="2147483915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2" charset="2"/>
        <a:buChar char="u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2000"/>
        <a:buFont typeface="Monotype Sorts" pitchFamily="2" charset="2"/>
        <a:buChar char="u"/>
        <a:defRPr sz="1600">
          <a:solidFill>
            <a:schemeClr val="tx1"/>
          </a:solidFill>
          <a:latin typeface="+mn-lt"/>
        </a:defRPr>
      </a:lvl4pPr>
      <a:lvl5pPr marL="2057400" indent="-2301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5pPr>
      <a:lvl6pPr marL="2514600" indent="-2301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971800" indent="-2301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3429000" indent="-2301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886200" indent="-2301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leiner.ru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26289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45" tIns="45673" rIns="91345" bIns="45673" anchor="ctr"/>
          <a:lstStyle/>
          <a:p>
            <a:pPr algn="l"/>
            <a:endParaRPr lang="ru-RU" altLang="ru-RU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859316" y="1308206"/>
            <a:ext cx="10884665" cy="5397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822" tIns="45911" rIns="91822" bIns="45911" anchor="ctr"/>
          <a:lstStyle/>
          <a:p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600" b="1" i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Системная психология и предпосылки </a:t>
            </a:r>
            <a:r>
              <a:rPr lang="ru-RU" sz="3600" b="1" i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межстрановых</a:t>
            </a:r>
            <a:r>
              <a:rPr lang="ru-RU" sz="3600" b="1" i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конфликтов</a:t>
            </a:r>
            <a:endParaRPr lang="ru-RU" sz="3600" i="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altLang="ru-RU" sz="1800" b="0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altLang="ru-RU" sz="2000" i="0" dirty="0">
                <a:latin typeface="Arial" panose="020B0604020202020204" pitchFamily="34" charset="0"/>
                <a:cs typeface="Arial" panose="020B0604020202020204" pitchFamily="34" charset="0"/>
              </a:rPr>
              <a:t>Клейнер Г.Б., </a:t>
            </a:r>
            <a:r>
              <a:rPr lang="ru-RU" altLang="ru-RU" sz="2000" b="0" i="0" dirty="0">
                <a:latin typeface="Arial" panose="020B0604020202020204" pitchFamily="34" charset="0"/>
                <a:cs typeface="Arial" panose="020B0604020202020204" pitchFamily="34" charset="0"/>
              </a:rPr>
              <a:t>член-корреспондент РАН, руководитель научного направления «</a:t>
            </a:r>
            <a:r>
              <a:rPr lang="ru-RU" altLang="ru-RU" sz="2000" b="0" i="0" dirty="0" err="1">
                <a:latin typeface="Arial" panose="020B0604020202020204" pitchFamily="34" charset="0"/>
                <a:cs typeface="Arial" panose="020B0604020202020204" pitchFamily="34" charset="0"/>
              </a:rPr>
              <a:t>Мезоэкономика</a:t>
            </a:r>
            <a:r>
              <a:rPr lang="ru-RU" altLang="ru-RU" sz="2000" b="0" i="0" dirty="0">
                <a:latin typeface="Arial" panose="020B0604020202020204" pitchFamily="34" charset="0"/>
                <a:cs typeface="Arial" panose="020B0604020202020204" pitchFamily="34" charset="0"/>
              </a:rPr>
              <a:t>, микроэкономика, корпоративная экономика» ЦЭМИ РАН, зав. кафедрой «Системный анализ в экономике» </a:t>
            </a:r>
            <a:r>
              <a:rPr lang="ru-RU" altLang="ru-RU" sz="2000" b="0" i="0" dirty="0" err="1">
                <a:latin typeface="Arial" panose="020B0604020202020204" pitchFamily="34" charset="0"/>
                <a:cs typeface="Arial" panose="020B0604020202020204" pitchFamily="34" charset="0"/>
              </a:rPr>
              <a:t>Финуниверситета</a:t>
            </a:r>
            <a:r>
              <a:rPr lang="ru-RU" altLang="ru-RU" sz="2000" b="0" i="0" dirty="0">
                <a:latin typeface="Arial" panose="020B0604020202020204" pitchFamily="34" charset="0"/>
                <a:cs typeface="Arial" panose="020B0604020202020204" pitchFamily="34" charset="0"/>
              </a:rPr>
              <a:t>, зав. Кафедрой институциональной экономики ГУУ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altLang="ru-RU" sz="2000" i="0" dirty="0">
                <a:latin typeface="Arial" panose="020B0604020202020204" pitchFamily="34" charset="0"/>
                <a:cs typeface="Arial" panose="020B0604020202020204" pitchFamily="34" charset="0"/>
              </a:rPr>
              <a:t>Рыбачук М.А., </a:t>
            </a:r>
            <a:r>
              <a:rPr lang="ru-RU" altLang="ru-RU" sz="2000" b="0" i="0" dirty="0">
                <a:latin typeface="Arial" panose="020B0604020202020204" pitchFamily="34" charset="0"/>
                <a:cs typeface="Arial" panose="020B0604020202020204" pitchFamily="34" charset="0"/>
              </a:rPr>
              <a:t>к.э.н., </a:t>
            </a:r>
            <a:r>
              <a:rPr lang="ru-RU" altLang="ru-RU" sz="2000" b="0" i="0" dirty="0" err="1">
                <a:latin typeface="Arial" panose="020B0604020202020204" pitchFamily="34" charset="0"/>
                <a:cs typeface="Arial" panose="020B0604020202020204" pitchFamily="34" charset="0"/>
              </a:rPr>
              <a:t>в.н.с</a:t>
            </a:r>
            <a:r>
              <a:rPr lang="ru-RU" altLang="ru-RU" sz="2000" b="0" i="0" dirty="0">
                <a:latin typeface="Arial" panose="020B0604020202020204" pitchFamily="34" charset="0"/>
                <a:cs typeface="Arial" panose="020B0604020202020204" pitchFamily="34" charset="0"/>
              </a:rPr>
              <a:t>. ЦЭМИ РАН, доцент </a:t>
            </a:r>
            <a:r>
              <a:rPr lang="ru-RU" altLang="ru-RU" sz="2000" b="0" i="0" dirty="0" err="1">
                <a:latin typeface="Arial" panose="020B0604020202020204" pitchFamily="34" charset="0"/>
                <a:cs typeface="Arial" panose="020B0604020202020204" pitchFamily="34" charset="0"/>
              </a:rPr>
              <a:t>Финуниверситета</a:t>
            </a:r>
            <a:br>
              <a:rPr lang="ru-RU" altLang="ru-RU" sz="2000" b="0" i="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altLang="ru-RU" sz="2000" b="0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altLang="ru-RU" sz="2000" b="0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altLang="ru-RU" sz="1800" b="0" i="0" dirty="0">
                <a:latin typeface="Arial" panose="020B0604020202020204" pitchFamily="34" charset="0"/>
                <a:cs typeface="Arial" panose="020B0604020202020204" pitchFamily="34" charset="0"/>
              </a:rPr>
              <a:t>Звенигород, 26 мая 2023 г. </a:t>
            </a:r>
          </a:p>
          <a:p>
            <a:pPr>
              <a:tabLst>
                <a:tab pos="266700" algn="l"/>
              </a:tabLst>
            </a:pPr>
            <a:endParaRPr lang="ru-RU" altLang="ru-RU" sz="2800" b="0" dirty="0">
              <a:latin typeface="Comic Sans MS" pitchFamily="66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850304" y="686789"/>
            <a:ext cx="53975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822" tIns="45911" rIns="91822" bIns="45911"/>
          <a:lstStyle/>
          <a:p>
            <a: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None/>
            </a:pPr>
            <a:endParaRPr lang="ru-RU" altLang="ru-RU" sz="2200" b="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978046" y="-83282"/>
            <a:ext cx="4837572" cy="1380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822" tIns="45911" rIns="91822" bIns="45911"/>
          <a:lstStyle/>
          <a:p>
            <a:pPr marL="0" lvl="2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</a:pPr>
            <a:endParaRPr lang="ru-RU" altLang="ru-RU" sz="2200" b="0" i="0" dirty="0">
              <a:latin typeface="Arial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59316" y="-22033"/>
            <a:ext cx="7216048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50" dirty="0">
              <a:solidFill>
                <a:srgbClr val="3229A7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ru-RU" sz="1800" dirty="0"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ru-RU" sz="1800" dirty="0">
              <a:ea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DE2C5F-E245-4F0B-A6BA-FAA3428D2BB5}"/>
              </a:ext>
            </a:extLst>
          </p:cNvPr>
          <p:cNvSpPr txBox="1"/>
          <p:nvPr/>
        </p:nvSpPr>
        <p:spPr>
          <a:xfrm>
            <a:off x="648586" y="152400"/>
            <a:ext cx="798199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u="none" strike="noStrike" baseline="0" dirty="0">
                <a:solidFill>
                  <a:srgbClr val="3229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XV </a:t>
            </a:r>
            <a:r>
              <a:rPr lang="ru-RU" u="none" strike="noStrike" baseline="0" dirty="0">
                <a:solidFill>
                  <a:srgbClr val="3229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Международный Пущинский симпозиум по эволюционной экономике </a:t>
            </a:r>
            <a:endParaRPr lang="ru-RU" dirty="0">
              <a:solidFill>
                <a:srgbClr val="3229A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3408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97443" y="1276350"/>
            <a:ext cx="10620834" cy="5581651"/>
          </a:xfrm>
        </p:spPr>
        <p:txBody>
          <a:bodyPr/>
          <a:lstStyle/>
          <a:p>
            <a:pPr indent="0">
              <a:buNone/>
            </a:pPr>
            <a:endParaRPr lang="ru-RU" sz="1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100" b="1" dirty="0">
                <a:latin typeface="Arial" panose="020B0604020202020204" pitchFamily="34" charset="0"/>
                <a:cs typeface="Arial" panose="020B0604020202020204" pitchFamily="34" charset="0"/>
              </a:rPr>
              <a:t>Для процессной страны характерно макроэкономическое лицо, поскольку типовой единицей макроэкономики является процесс (пример: Китай).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100" b="1" dirty="0">
                <a:latin typeface="Arial" panose="020B0604020202020204" pitchFamily="34" charset="0"/>
                <a:cs typeface="Arial" panose="020B0604020202020204" pitchFamily="34" charset="0"/>
              </a:rPr>
              <a:t>Для проектной страны характерно </a:t>
            </a:r>
            <a:r>
              <a:rPr lang="ru-RU" sz="2100" b="1" dirty="0" err="1">
                <a:latin typeface="Arial" panose="020B0604020202020204" pitchFamily="34" charset="0"/>
                <a:cs typeface="Arial" panose="020B0604020202020204" pitchFamily="34" charset="0"/>
              </a:rPr>
              <a:t>наноэкономическое</a:t>
            </a:r>
            <a:r>
              <a:rPr lang="ru-RU" sz="2100" b="1" dirty="0">
                <a:latin typeface="Arial" panose="020B0604020202020204" pitchFamily="34" charset="0"/>
                <a:cs typeface="Arial" panose="020B0604020202020204" pitchFamily="34" charset="0"/>
              </a:rPr>
              <a:t> лицо, поскольку типовой единицей </a:t>
            </a:r>
            <a:r>
              <a:rPr lang="ru-RU" sz="2100" b="1" dirty="0" err="1">
                <a:latin typeface="Arial" panose="020B0604020202020204" pitchFamily="34" charset="0"/>
                <a:cs typeface="Arial" panose="020B0604020202020204" pitchFamily="34" charset="0"/>
              </a:rPr>
              <a:t>наноэкономики</a:t>
            </a:r>
            <a:r>
              <a:rPr lang="ru-RU" sz="2100" b="1" dirty="0">
                <a:latin typeface="Arial" panose="020B0604020202020204" pitchFamily="34" charset="0"/>
                <a:cs typeface="Arial" panose="020B0604020202020204" pitchFamily="34" charset="0"/>
              </a:rPr>
              <a:t> служит инновационный проект, инициируемый, как правило, конкретным индивидуумом (пример: США).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100" b="1" dirty="0">
                <a:latin typeface="Arial" panose="020B0604020202020204" pitchFamily="34" charset="0"/>
                <a:cs typeface="Arial" panose="020B0604020202020204" pitchFamily="34" charset="0"/>
              </a:rPr>
              <a:t>Для объектной страны характерно микроэкономическое лицо, поскольку типовой единицей микроэкономики является объект (предприятие) (пример: Япония).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100" b="1" dirty="0">
                <a:latin typeface="Arial" panose="020B0604020202020204" pitchFamily="34" charset="0"/>
                <a:cs typeface="Arial" panose="020B0604020202020204" pitchFamily="34" charset="0"/>
              </a:rPr>
              <a:t>Для средовой страны характерно </a:t>
            </a:r>
            <a:r>
              <a:rPr lang="ru-RU" sz="2100" b="1" dirty="0" err="1">
                <a:latin typeface="Arial" panose="020B0604020202020204" pitchFamily="34" charset="0"/>
                <a:cs typeface="Arial" panose="020B0604020202020204" pitchFamily="34" charset="0"/>
              </a:rPr>
              <a:t>мезоэкономическое</a:t>
            </a:r>
            <a:r>
              <a:rPr lang="ru-RU" sz="2100" b="1" dirty="0">
                <a:latin typeface="Arial" panose="020B0604020202020204" pitchFamily="34" charset="0"/>
                <a:cs typeface="Arial" panose="020B0604020202020204" pitchFamily="34" charset="0"/>
              </a:rPr>
              <a:t> лицо, поскольку типовой единицей </a:t>
            </a:r>
            <a:r>
              <a:rPr lang="ru-RU" sz="2100" b="1" dirty="0" err="1">
                <a:latin typeface="Arial" panose="020B0604020202020204" pitchFamily="34" charset="0"/>
                <a:cs typeface="Arial" panose="020B0604020202020204" pitchFamily="34" charset="0"/>
              </a:rPr>
              <a:t>мезоэкономики</a:t>
            </a:r>
            <a:r>
              <a:rPr lang="ru-RU" sz="2100" b="1" dirty="0">
                <a:latin typeface="Arial" panose="020B0604020202020204" pitchFamily="34" charset="0"/>
                <a:cs typeface="Arial" panose="020B0604020202020204" pitchFamily="34" charset="0"/>
              </a:rPr>
              <a:t> является локализация определенного вида производства на определенной территории (пример: Россия).   </a:t>
            </a:r>
          </a:p>
        </p:txBody>
      </p:sp>
      <p:sp>
        <p:nvSpPr>
          <p:cNvPr id="6148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algn="ctr" defTabSz="762000"/>
            <a:fld id="{13CD1196-02DF-48E8-A1BA-78E05565D9C7}" type="slidenum">
              <a:rPr lang="en-US" altLang="ru-RU" sz="2600"/>
              <a:pPr algn="ctr" defTabSz="762000"/>
              <a:t>10</a:t>
            </a:fld>
            <a:endParaRPr lang="en-US" altLang="ru-RU" sz="2600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4A13A24-A9A4-4249-81CE-C0C8590B2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7442" y="-310032"/>
            <a:ext cx="6593962" cy="1330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54" tIns="45927" rIns="91854" bIns="45927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lvl="0">
              <a:spcAft>
                <a:spcPts val="800"/>
              </a:spcAft>
            </a:pPr>
            <a:r>
              <a:rPr lang="ru-RU" sz="2600" dirty="0">
                <a:solidFill>
                  <a:srgbClr val="3229A7"/>
                </a:solidFill>
                <a:latin typeface="Arial" charset="0"/>
                <a:ea typeface="Calibri" panose="020F0502020204030204" pitchFamily="34" charset="0"/>
                <a:cs typeface="Arial" charset="0"/>
              </a:rPr>
              <a:t>Портретная галерея   </a:t>
            </a:r>
            <a:endParaRPr lang="ru-RU" sz="2600" dirty="0">
              <a:solidFill>
                <a:srgbClr val="3229A7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359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49569" y="1276350"/>
            <a:ext cx="10950694" cy="5581651"/>
          </a:xfrm>
        </p:spPr>
        <p:txBody>
          <a:bodyPr/>
          <a:lstStyle/>
          <a:p>
            <a:pPr indent="0">
              <a:buNone/>
            </a:pPr>
            <a:endParaRPr lang="ru-RU" sz="1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3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Основываясь на разделении множества стран на четыре группы, составленные из стран с одинаковым типом странового лица –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3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средовые/</a:t>
            </a:r>
            <a:r>
              <a:rPr lang="ru-RU" sz="235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мезоэкономические</a:t>
            </a:r>
            <a:r>
              <a:rPr lang="ru-RU" sz="23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3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процессные/макроэкономические,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3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проектные/</a:t>
            </a:r>
            <a:r>
              <a:rPr lang="ru-RU" sz="235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наноэкономические</a:t>
            </a:r>
            <a:r>
              <a:rPr lang="ru-RU" sz="23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3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объектные/микроэкономические – 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3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мы получаем объективную основу для формирования </a:t>
            </a:r>
            <a:r>
              <a:rPr lang="ru-RU" sz="235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четырехполюсной</a:t>
            </a:r>
            <a:r>
              <a:rPr lang="ru-RU" sz="23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геоэкономической структуры мира, четыре представителя которой способны концентрировать и продвигать во взаимном согласовании экономические интересы стран своей группы.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35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ct val="107000"/>
              </a:lnSpc>
            </a:pPr>
            <a:endParaRPr lang="ru-RU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algn="ctr" defTabSz="762000"/>
            <a:fld id="{13CD1196-02DF-48E8-A1BA-78E05565D9C7}" type="slidenum">
              <a:rPr lang="en-US" altLang="ru-RU" sz="2600"/>
              <a:pPr algn="ctr" defTabSz="762000"/>
              <a:t>11</a:t>
            </a:fld>
            <a:endParaRPr lang="en-US" altLang="ru-RU" sz="2600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4A13A24-A9A4-4249-81CE-C0C8590B2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7442" y="-541040"/>
            <a:ext cx="6593962" cy="1667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54" tIns="45927" rIns="91854" bIns="45927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lvl="0">
              <a:spcAft>
                <a:spcPts val="800"/>
              </a:spcAft>
            </a:pPr>
            <a:r>
              <a:rPr lang="ru-RU" sz="2600" dirty="0">
                <a:solidFill>
                  <a:srgbClr val="3229A7"/>
                </a:solidFill>
                <a:latin typeface="Arial" charset="0"/>
                <a:ea typeface="Calibri" panose="020F0502020204030204" pitchFamily="34" charset="0"/>
                <a:cs typeface="Arial" charset="0"/>
              </a:rPr>
              <a:t>Системная группировка стран: </a:t>
            </a:r>
            <a:r>
              <a:rPr lang="ru-RU" sz="2600" dirty="0" err="1">
                <a:solidFill>
                  <a:srgbClr val="3229A7"/>
                </a:solidFill>
                <a:latin typeface="Arial" charset="0"/>
                <a:ea typeface="Calibri" panose="020F0502020204030204" pitchFamily="34" charset="0"/>
                <a:cs typeface="Arial" charset="0"/>
              </a:rPr>
              <a:t>четырехполюсный</a:t>
            </a:r>
            <a:r>
              <a:rPr lang="ru-RU" sz="2600" dirty="0">
                <a:solidFill>
                  <a:srgbClr val="3229A7"/>
                </a:solidFill>
                <a:latin typeface="Arial" charset="0"/>
                <a:ea typeface="Calibri" panose="020F0502020204030204" pitchFamily="34" charset="0"/>
                <a:cs typeface="Arial" charset="0"/>
              </a:rPr>
              <a:t> мир   </a:t>
            </a:r>
            <a:endParaRPr lang="ru-RU" sz="2600" dirty="0">
              <a:solidFill>
                <a:srgbClr val="3229A7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08398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49569" y="1276350"/>
            <a:ext cx="10468707" cy="5581651"/>
          </a:xfrm>
        </p:spPr>
        <p:txBody>
          <a:bodyPr/>
          <a:lstStyle/>
          <a:p>
            <a:pPr indent="0">
              <a:buNone/>
            </a:pPr>
            <a:endParaRPr lang="ru-RU" sz="1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ru-RU" sz="2400" b="1" dirty="0">
              <a:solidFill>
                <a:srgbClr val="333333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ru-RU" sz="2400" b="1" dirty="0">
              <a:solidFill>
                <a:srgbClr val="333333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AutoNum type="arabicPeriod"/>
            </a:pPr>
            <a:endParaRPr lang="ru-RU" sz="2400" b="1" dirty="0">
              <a:solidFill>
                <a:srgbClr val="333333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ct val="107000"/>
              </a:lnSpc>
            </a:pPr>
            <a:endParaRPr lang="ru-RU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algn="ctr" defTabSz="762000"/>
            <a:fld id="{13CD1196-02DF-48E8-A1BA-78E05565D9C7}" type="slidenum">
              <a:rPr lang="en-US" altLang="ru-RU" sz="2600"/>
              <a:pPr algn="ctr" defTabSz="762000"/>
              <a:t>12</a:t>
            </a:fld>
            <a:endParaRPr lang="en-US" altLang="ru-RU" sz="2600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4A13A24-A9A4-4249-81CE-C0C8590B2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7442" y="2008"/>
            <a:ext cx="6593962" cy="111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54" tIns="45927" rIns="91854" bIns="45927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lvl="0">
              <a:spcAft>
                <a:spcPts val="800"/>
              </a:spcAft>
            </a:pPr>
            <a:r>
              <a:rPr lang="ru-RU" sz="2600" dirty="0">
                <a:solidFill>
                  <a:srgbClr val="3229A7"/>
                </a:solidFill>
                <a:latin typeface="Arial" charset="0"/>
                <a:ea typeface="Calibri" panose="020F0502020204030204" pitchFamily="34" charset="0"/>
                <a:cs typeface="Arial" charset="0"/>
              </a:rPr>
              <a:t>Системное «к</a:t>
            </a:r>
            <a:r>
              <a:rPr lang="ru-RU" sz="2600" dirty="0">
                <a:solidFill>
                  <a:srgbClr val="3229A7"/>
                </a:solidFill>
                <a:effectLst/>
                <a:latin typeface="Arial" charset="0"/>
                <a:ea typeface="Calibri" panose="020F0502020204030204" pitchFamily="34" charset="0"/>
                <a:cs typeface="Arial" charset="0"/>
              </a:rPr>
              <a:t>олесо Сансары»: взаимосвязи подсистем  </a:t>
            </a:r>
            <a:endParaRPr lang="ru-RU" sz="2600" dirty="0">
              <a:solidFill>
                <a:srgbClr val="3229A7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D08A462-738D-7D8A-731B-8A9C30384D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3515" y="2048656"/>
            <a:ext cx="5244970" cy="4037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5642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3395" y="1276350"/>
            <a:ext cx="10734882" cy="5581651"/>
          </a:xfrm>
        </p:spPr>
        <p:txBody>
          <a:bodyPr/>
          <a:lstStyle/>
          <a:p>
            <a:pPr indent="45021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ru-RU" sz="1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350" b="1" dirty="0">
                <a:latin typeface="Arial" panose="020B0604020202020204" pitchFamily="34" charset="0"/>
                <a:cs typeface="Arial" panose="020B0604020202020204" pitchFamily="34" charset="0"/>
              </a:rPr>
              <a:t>Доминирование средовой системы: эпоха застоя.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350" b="1" dirty="0">
                <a:latin typeface="Arial" panose="020B0604020202020204" pitchFamily="34" charset="0"/>
                <a:cs typeface="Arial" panose="020B0604020202020204" pitchFamily="34" charset="0"/>
              </a:rPr>
              <a:t>Доминирование проектной системы: эпоха перемен.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350" b="1" dirty="0">
                <a:latin typeface="Arial" panose="020B0604020202020204" pitchFamily="34" charset="0"/>
                <a:cs typeface="Arial" panose="020B0604020202020204" pitchFamily="34" charset="0"/>
              </a:rPr>
              <a:t>Доминирование процессной системы: эпоха глобализации.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350" b="1" dirty="0">
                <a:latin typeface="Arial" panose="020B0604020202020204" pitchFamily="34" charset="0"/>
                <a:cs typeface="Arial" panose="020B0604020202020204" pitchFamily="34" charset="0"/>
              </a:rPr>
              <a:t>Доминирование объектной системы: эпоха домостроительства (новой структуризации).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4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algn="ctr" defTabSz="762000"/>
            <a:fld id="{13CD1196-02DF-48E8-A1BA-78E05565D9C7}" type="slidenum">
              <a:rPr lang="en-US" altLang="ru-RU" sz="2600"/>
              <a:pPr algn="ctr" defTabSz="762000"/>
              <a:t>13</a:t>
            </a:fld>
            <a:endParaRPr lang="en-US" altLang="ru-RU" sz="2600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4A13A24-A9A4-4249-81CE-C0C8590B2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7442" y="-541039"/>
            <a:ext cx="6593962" cy="1619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54" tIns="45927" rIns="91854" bIns="45927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lvl="0">
              <a:spcAft>
                <a:spcPts val="800"/>
              </a:spcAft>
            </a:pPr>
            <a:r>
              <a:rPr lang="ru-RU" sz="2600" dirty="0">
                <a:solidFill>
                  <a:srgbClr val="3229A7"/>
                </a:solidFill>
                <a:latin typeface="Arial" charset="0"/>
                <a:ea typeface="Calibri" panose="020F0502020204030204" pitchFamily="34" charset="0"/>
                <a:cs typeface="Arial" charset="0"/>
              </a:rPr>
              <a:t>Системное «колесо Сансары»: смена лидеров </a:t>
            </a:r>
            <a:endParaRPr lang="ru-RU" sz="2600" dirty="0">
              <a:solidFill>
                <a:srgbClr val="3229A7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5993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3395" y="1276350"/>
            <a:ext cx="10734882" cy="5581651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3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Принадлежность страны к тому или иному типу систем </a:t>
            </a:r>
            <a:br>
              <a:rPr lang="ru-RU" sz="23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23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определяет ее системную психологию.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3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Взаимоотношения между странами: объектными и средовыми; средовыми и процессными; процессными и проектными; проектными и объектными могут в течение долгого времени сохранять черты сотрудничества и коллаборации.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3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Отношения между средовыми и проектными, а также между объектными и процессными странами носят напряженный характер.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3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Конфликтный характер отношений России и Украины может объясняться принадлежностью России – к числу средовых, а Украины – к числу проектных стран.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35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algn="ctr" defTabSz="762000"/>
            <a:fld id="{13CD1196-02DF-48E8-A1BA-78E05565D9C7}" type="slidenum">
              <a:rPr lang="en-US" altLang="ru-RU" sz="2600"/>
              <a:pPr algn="ctr" defTabSz="762000"/>
              <a:t>14</a:t>
            </a:fld>
            <a:endParaRPr lang="en-US" altLang="ru-RU" sz="2600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4A13A24-A9A4-4249-81CE-C0C8590B2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7442" y="-541039"/>
            <a:ext cx="6593962" cy="1619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54" tIns="45927" rIns="91854" bIns="45927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lvl="0">
              <a:spcAft>
                <a:spcPts val="800"/>
              </a:spcAft>
            </a:pPr>
            <a:r>
              <a:rPr lang="ru-RU" sz="2600" dirty="0">
                <a:solidFill>
                  <a:srgbClr val="3229A7"/>
                </a:solidFill>
                <a:latin typeface="Arial" charset="0"/>
                <a:ea typeface="Calibri" panose="020F0502020204030204" pitchFamily="34" charset="0"/>
                <a:cs typeface="Arial" charset="0"/>
              </a:rPr>
              <a:t>Системная психология и взаимоотношения между странами  </a:t>
            </a:r>
            <a:endParaRPr lang="ru-RU" sz="2600" dirty="0">
              <a:solidFill>
                <a:srgbClr val="3229A7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6211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97443" y="1276350"/>
            <a:ext cx="10620834" cy="5581651"/>
          </a:xfrm>
        </p:spPr>
        <p:txBody>
          <a:bodyPr/>
          <a:lstStyle/>
          <a:p>
            <a:pPr indent="0">
              <a:buNone/>
            </a:pPr>
            <a:endParaRPr lang="ru-RU" sz="1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350" b="1" dirty="0">
                <a:latin typeface="Arial" panose="020B0604020202020204" pitchFamily="34" charset="0"/>
                <a:cs typeface="Arial" panose="020B0604020202020204" pitchFamily="34" charset="0"/>
              </a:rPr>
              <a:t>Для предотвращения </a:t>
            </a:r>
            <a:r>
              <a:rPr lang="ru-RU" sz="2350" b="1" dirty="0" err="1">
                <a:latin typeface="Arial" panose="020B0604020202020204" pitchFamily="34" charset="0"/>
                <a:cs typeface="Arial" panose="020B0604020202020204" pitchFamily="34" charset="0"/>
              </a:rPr>
              <a:t>межстранового</a:t>
            </a:r>
            <a:r>
              <a:rPr lang="ru-RU" sz="2350" b="1" dirty="0">
                <a:latin typeface="Arial" panose="020B0604020202020204" pitchFamily="34" charset="0"/>
                <a:cs typeface="Arial" panose="020B0604020202020204" pitchFamily="34" charset="0"/>
              </a:rPr>
              <a:t> конфликта целесообразно установление связей между лидирующими в данный момент подсистемами каждых двух стран.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350" b="1" dirty="0">
                <a:latin typeface="Arial" panose="020B0604020202020204" pitchFamily="34" charset="0"/>
                <a:cs typeface="Arial" panose="020B0604020202020204" pitchFamily="34" charset="0"/>
              </a:rPr>
              <a:t>Если соответствующие подсистемы относятся к числу «дружелюбных» пар, то их взаимодействие смягчает </a:t>
            </a:r>
            <a:r>
              <a:rPr lang="ru-RU" sz="2350" b="1" dirty="0" err="1">
                <a:latin typeface="Arial" panose="020B0604020202020204" pitchFamily="34" charset="0"/>
                <a:cs typeface="Arial" panose="020B0604020202020204" pitchFamily="34" charset="0"/>
              </a:rPr>
              <a:t>межстрановые</a:t>
            </a:r>
            <a:r>
              <a:rPr lang="ru-RU" sz="2350" b="1" dirty="0">
                <a:latin typeface="Arial" panose="020B0604020202020204" pitchFamily="34" charset="0"/>
                <a:cs typeface="Arial" panose="020B0604020202020204" pitchFamily="34" charset="0"/>
              </a:rPr>
              <a:t> отношения.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350" b="1" dirty="0">
                <a:latin typeface="Arial" panose="020B0604020202020204" pitchFamily="34" charset="0"/>
                <a:cs typeface="Arial" panose="020B0604020202020204" pitchFamily="34" charset="0"/>
              </a:rPr>
              <a:t>Если же эти пары относятся к числу «конфликтующих», то усилия по налаживанию отношений между странами следует заморозить до наступления момента, когда в силу перемещения лидерства между подсистемами в рамках системного цикла каждой из стран возникнет ситуация, когда лидерами станут «дружелюбные» подсистемы.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algn="ctr" defTabSz="762000"/>
            <a:fld id="{13CD1196-02DF-48E8-A1BA-78E05565D9C7}" type="slidenum">
              <a:rPr lang="en-US" altLang="ru-RU" sz="2600"/>
              <a:pPr algn="ctr" defTabSz="762000"/>
              <a:t>15</a:t>
            </a:fld>
            <a:endParaRPr lang="en-US" altLang="ru-RU" sz="2600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4A13A24-A9A4-4249-81CE-C0C8590B2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7442" y="-541039"/>
            <a:ext cx="6593962" cy="1590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54" tIns="45927" rIns="91854" bIns="45927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lvl="0">
              <a:spcAft>
                <a:spcPts val="800"/>
              </a:spcAft>
            </a:pPr>
            <a:r>
              <a:rPr lang="ru-RU" sz="2600" dirty="0">
                <a:solidFill>
                  <a:srgbClr val="3229A7"/>
                </a:solidFill>
                <a:latin typeface="Arial" charset="0"/>
                <a:ea typeface="Calibri" panose="020F0502020204030204" pitchFamily="34" charset="0"/>
                <a:cs typeface="Arial" charset="0"/>
              </a:rPr>
              <a:t>Системные циклы и взаимоотношения между странами </a:t>
            </a:r>
            <a:endParaRPr lang="ru-RU" sz="2600" dirty="0">
              <a:solidFill>
                <a:srgbClr val="3229A7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2900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49569" y="1276350"/>
            <a:ext cx="10468707" cy="5581651"/>
          </a:xfrm>
        </p:spPr>
        <p:txBody>
          <a:bodyPr/>
          <a:lstStyle/>
          <a:p>
            <a:pPr indent="0">
              <a:buNone/>
            </a:pPr>
            <a:endParaRPr lang="ru-RU" sz="1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b="1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ru-RU" sz="2400" b="1" dirty="0">
              <a:solidFill>
                <a:srgbClr val="333333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ru-RU" sz="2400" b="1" dirty="0">
              <a:solidFill>
                <a:srgbClr val="333333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AutoNum type="arabicPeriod"/>
            </a:pPr>
            <a:endParaRPr lang="ru-RU" sz="2400" b="1" dirty="0">
              <a:solidFill>
                <a:srgbClr val="333333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ct val="107000"/>
              </a:lnSpc>
            </a:pPr>
            <a:endParaRPr lang="ru-RU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algn="ctr" defTabSz="762000"/>
            <a:fld id="{13CD1196-02DF-48E8-A1BA-78E05565D9C7}" type="slidenum">
              <a:rPr lang="en-US" altLang="ru-RU" sz="2600"/>
              <a:pPr algn="ctr" defTabSz="762000"/>
              <a:t>16</a:t>
            </a:fld>
            <a:endParaRPr lang="en-US" altLang="ru-RU" sz="2600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4A13A24-A9A4-4249-81CE-C0C8590B2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7442" y="2008"/>
            <a:ext cx="6593962" cy="111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54" tIns="45927" rIns="91854" bIns="45927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lvl="0">
              <a:spcAft>
                <a:spcPts val="800"/>
              </a:spcAft>
            </a:pPr>
            <a:r>
              <a:rPr lang="ru-RU" sz="2600" dirty="0">
                <a:solidFill>
                  <a:srgbClr val="3229A7"/>
                </a:solidFill>
                <a:latin typeface="Arial" charset="0"/>
                <a:ea typeface="Calibri" panose="020F0502020204030204" pitchFamily="34" charset="0"/>
                <a:cs typeface="Arial" charset="0"/>
              </a:rPr>
              <a:t>«Шестеренки» взаимодействия   </a:t>
            </a:r>
            <a:r>
              <a:rPr lang="ru-RU" sz="2600" dirty="0">
                <a:solidFill>
                  <a:srgbClr val="3229A7"/>
                </a:solidFill>
                <a:effectLst/>
                <a:latin typeface="Arial" charset="0"/>
                <a:ea typeface="Calibri" panose="020F0502020204030204" pitchFamily="34" charset="0"/>
                <a:cs typeface="Arial" charset="0"/>
              </a:rPr>
              <a:t> </a:t>
            </a:r>
            <a:endParaRPr lang="ru-RU" sz="2600" dirty="0">
              <a:solidFill>
                <a:srgbClr val="3229A7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22D54FA-7686-3987-F2DD-BCB0939662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2442" y="2173060"/>
            <a:ext cx="10327116" cy="3788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5383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97443" y="1276350"/>
            <a:ext cx="10620834" cy="5581651"/>
          </a:xfrm>
        </p:spPr>
        <p:txBody>
          <a:bodyPr/>
          <a:lstStyle/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ru-RU" sz="1000" b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35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Для описания взаимоотношений между странами необходимы разработка и использование новых характеристик стран, включая системный тип и уровневый профиль  </a:t>
            </a: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35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Понятие «системная психология» позволяет выявить: </a:t>
            </a:r>
          </a:p>
          <a:p>
            <a:pPr marL="742950" lvl="2" indent="-342900">
              <a:lnSpc>
                <a:spcPct val="107000"/>
              </a:lnSpc>
              <a:spcAft>
                <a:spcPts val="800"/>
              </a:spcAft>
              <a:buSzPct val="50000"/>
              <a:buFont typeface="Monotype Sorts" pitchFamily="2" charset="2"/>
              <a:buChar char="u"/>
            </a:pPr>
            <a:r>
              <a:rPr lang="ru-RU" sz="235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объективные устойчивые детерминанты поведения страны </a:t>
            </a:r>
            <a:br>
              <a:rPr lang="ru-RU" sz="235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235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 международной арене; </a:t>
            </a:r>
          </a:p>
          <a:p>
            <a:pPr marL="742950" lvl="2" indent="-342900">
              <a:lnSpc>
                <a:spcPct val="107000"/>
              </a:lnSpc>
              <a:spcAft>
                <a:spcPts val="800"/>
              </a:spcAft>
              <a:buSzPct val="50000"/>
              <a:buFont typeface="Monotype Sorts" pitchFamily="2" charset="2"/>
              <a:buChar char="u"/>
            </a:pPr>
            <a:r>
              <a:rPr lang="ru-RU" sz="235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предпосылки конфронтации/сотрудничества в отношениях между двумя и более странами; </a:t>
            </a:r>
          </a:p>
          <a:p>
            <a:pPr marL="742950" lvl="2" indent="-342900">
              <a:lnSpc>
                <a:spcPct val="107000"/>
              </a:lnSpc>
              <a:spcAft>
                <a:spcPts val="800"/>
              </a:spcAft>
              <a:buSzPct val="50000"/>
              <a:buFont typeface="Monotype Sorts" pitchFamily="2" charset="2"/>
              <a:buChar char="u"/>
            </a:pPr>
            <a:r>
              <a:rPr lang="ru-RU" sz="235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определить состав и сроки реализации мероприятий, направленных на смягчение противоречий между странами. </a:t>
            </a: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endParaRPr lang="ru-RU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algn="ctr" defTabSz="762000"/>
            <a:fld id="{13CD1196-02DF-48E8-A1BA-78E05565D9C7}" type="slidenum">
              <a:rPr lang="en-US" altLang="ru-RU" sz="2600"/>
              <a:pPr algn="ctr" defTabSz="762000"/>
              <a:t>17</a:t>
            </a:fld>
            <a:endParaRPr lang="en-US" altLang="ru-RU" sz="2600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4A13A24-A9A4-4249-81CE-C0C8590B2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7442" y="-541039"/>
            <a:ext cx="6593962" cy="1647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54" tIns="45927" rIns="91854" bIns="45927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lvl="0">
              <a:spcAft>
                <a:spcPts val="800"/>
              </a:spcAft>
            </a:pPr>
            <a:r>
              <a:rPr lang="ru-RU" sz="2600" dirty="0">
                <a:solidFill>
                  <a:srgbClr val="3229A7"/>
                </a:solidFill>
                <a:latin typeface="Arial" charset="0"/>
                <a:ea typeface="Calibri" panose="020F0502020204030204" pitchFamily="34" charset="0"/>
                <a:cs typeface="Arial" charset="0"/>
              </a:rPr>
              <a:t>Выводы </a:t>
            </a:r>
            <a:endParaRPr lang="ru-RU" sz="2600" dirty="0">
              <a:solidFill>
                <a:srgbClr val="3229A7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0171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97443" y="1276350"/>
            <a:ext cx="10620834" cy="5581651"/>
          </a:xfrm>
        </p:spPr>
        <p:txBody>
          <a:bodyPr/>
          <a:lstStyle/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ru-RU" sz="1000" b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35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Клейнер Г.Б. Системная экономики: шаги развития. М.: ИД «Научная библиотека», 746 с. </a:t>
            </a: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35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Клейнер Г.Б. </a:t>
            </a:r>
            <a:r>
              <a:rPr lang="ru-RU" sz="2350" b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Социальное лидерство, расщепление власти и инклюзивное управление организацией // Вопросы экономики. 2022. № 4. С. 26–44. DOI: 10.32609/0042-8736-2022-4-26-44</a:t>
            </a:r>
            <a:endParaRPr lang="ru-RU" sz="235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35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Клейнер Г.Б. Рыбачук М.А. </a:t>
            </a:r>
            <a:r>
              <a:rPr lang="ru-RU" sz="235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Опыт применения системной теории государственного воздействия в анализе экономических преобразований: пример Китая и России // Вестник Финансового университета. Гуманитарные науки. 2019. Т. 9. № 2 (38). С. 19–24.</a:t>
            </a: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35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Клейнер Г.Б., Рыбачук М.А. Системная сбалансированность экономики. М.: ИД «Научная библиотека», 2017. 320 с.</a:t>
            </a:r>
          </a:p>
          <a:p>
            <a:pPr marL="800100" indent="-457200" algn="just">
              <a:lnSpc>
                <a:spcPct val="107000"/>
              </a:lnSpc>
              <a:spcAft>
                <a:spcPts val="800"/>
              </a:spcAft>
              <a:buFont typeface="Monotype Sorts" pitchFamily="2" charset="2"/>
              <a:buAutoNum type="arabicPeriod"/>
            </a:pPr>
            <a:endParaRPr lang="ru-RU" sz="235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457200" algn="l"/>
            <a:r>
              <a:rPr lang="ru-RU" sz="23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ru-RU" sz="235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800100" indent="-457200" algn="just">
              <a:lnSpc>
                <a:spcPct val="107000"/>
              </a:lnSpc>
              <a:spcAft>
                <a:spcPts val="800"/>
              </a:spcAft>
              <a:buFont typeface="Monotype Sorts" pitchFamily="2" charset="2"/>
              <a:buAutoNum type="arabicPeriod"/>
            </a:pPr>
            <a:endParaRPr lang="ru-RU" sz="235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800100" indent="-45720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endParaRPr lang="ru-RU" sz="2350" b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indent="-45720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endParaRPr lang="ru-RU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algn="ctr" defTabSz="762000"/>
            <a:fld id="{13CD1196-02DF-48E8-A1BA-78E05565D9C7}" type="slidenum">
              <a:rPr lang="en-US" altLang="ru-RU" sz="2600"/>
              <a:pPr algn="ctr" defTabSz="762000"/>
              <a:t>18</a:t>
            </a:fld>
            <a:endParaRPr lang="en-US" altLang="ru-RU" sz="2600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4A13A24-A9A4-4249-81CE-C0C8590B2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2782" y="-579540"/>
            <a:ext cx="6178621" cy="1619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54" tIns="45927" rIns="91854" bIns="45927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lvl="0">
              <a:spcAft>
                <a:spcPts val="800"/>
              </a:spcAft>
            </a:pPr>
            <a:r>
              <a:rPr lang="ru-RU" sz="2600" dirty="0">
                <a:solidFill>
                  <a:srgbClr val="3229A7"/>
                </a:solidFill>
                <a:latin typeface="Arial" charset="0"/>
                <a:ea typeface="Calibri" panose="020F0502020204030204" pitchFamily="34" charset="0"/>
                <a:cs typeface="Arial" charset="0"/>
              </a:rPr>
              <a:t>Литература</a:t>
            </a:r>
            <a:endParaRPr lang="ru-RU" sz="2600" dirty="0">
              <a:solidFill>
                <a:srgbClr val="3229A7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6637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89100" y="1320800"/>
            <a:ext cx="8597900" cy="4699000"/>
          </a:xfrm>
        </p:spPr>
        <p:txBody>
          <a:bodyPr/>
          <a:lstStyle/>
          <a:p>
            <a:pPr marL="533400" indent="-533400" algn="ctr">
              <a:buSzPct val="100000"/>
              <a:buNone/>
            </a:pPr>
            <a:endParaRPr lang="ru-RU" altLang="ru-RU" sz="3600" b="1" dirty="0"/>
          </a:p>
          <a:p>
            <a:pPr marL="533400" indent="-533400" algn="ctr">
              <a:buSzPct val="100000"/>
              <a:buNone/>
            </a:pPr>
            <a:endParaRPr lang="ru-RU" altLang="ru-RU" sz="3600" b="1" dirty="0"/>
          </a:p>
          <a:p>
            <a:pPr marL="533400" indent="-533400" algn="ctr">
              <a:buSzPct val="100000"/>
              <a:buNone/>
            </a:pPr>
            <a:endParaRPr lang="ru-RU" altLang="ru-RU" sz="2400" b="1" dirty="0"/>
          </a:p>
          <a:p>
            <a:pPr marL="533400" indent="-533400" algn="ctr">
              <a:buSzPct val="100000"/>
              <a:buNone/>
            </a:pPr>
            <a:r>
              <a:rPr lang="ru-RU" altLang="ru-RU" sz="3600" b="1" dirty="0"/>
              <a:t>СПАСИБО ЗА ВНИМАНИЕ!</a:t>
            </a:r>
          </a:p>
          <a:p>
            <a:pPr marL="533400" indent="-533400" algn="ctr">
              <a:buSzPct val="100000"/>
              <a:buNone/>
            </a:pPr>
            <a:r>
              <a:rPr lang="en-US" altLang="ru-RU" b="1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kleiner.ru</a:t>
            </a:r>
            <a:endParaRPr lang="ru-RU" altLang="ru-RU" b="1" dirty="0"/>
          </a:p>
        </p:txBody>
      </p:sp>
      <p:sp>
        <p:nvSpPr>
          <p:cNvPr id="4" name="Slide Number Placeholder 7">
            <a:extLst>
              <a:ext uri="{FF2B5EF4-FFF2-40B4-BE49-F238E27FC236}">
                <a16:creationId xmlns:a16="http://schemas.microsoft.com/office/drawing/2014/main" id="{94B5D749-8711-0B47-BF84-B3AC989B97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537952" y="1257300"/>
            <a:ext cx="603249" cy="457200"/>
          </a:xfrm>
          <a:noFill/>
        </p:spPr>
        <p:txBody>
          <a:bodyPr/>
          <a:lstStyle/>
          <a:p>
            <a:pPr algn="ctr" defTabSz="762000"/>
            <a:fld id="{13CD1196-02DF-48E8-A1BA-78E05565D9C7}" type="slidenum">
              <a:rPr lang="en-US" altLang="ru-RU" sz="2600"/>
              <a:pPr algn="ctr" defTabSz="762000"/>
              <a:t>19</a:t>
            </a:fld>
            <a:endParaRPr lang="en-US" altLang="ru-RU" sz="2600" dirty="0"/>
          </a:p>
        </p:txBody>
      </p:sp>
    </p:spTree>
    <p:extLst>
      <p:ext uri="{BB962C8B-B14F-4D97-AF65-F5344CB8AC3E}">
        <p14:creationId xmlns:p14="http://schemas.microsoft.com/office/powerpoint/2010/main" val="623183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47438" y="1276349"/>
            <a:ext cx="10468707" cy="5581651"/>
          </a:xfrm>
        </p:spPr>
        <p:txBody>
          <a:bodyPr/>
          <a:lstStyle/>
          <a:p>
            <a:pPr indent="0">
              <a:buNone/>
            </a:pPr>
            <a:endParaRPr lang="ru-RU" sz="1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350" b="1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Ипостаси страны: </a:t>
            </a:r>
            <a:r>
              <a:rPr lang="ru-RU" sz="23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субъект геополитики; страновое лицо</a:t>
            </a:r>
            <a:r>
              <a:rPr lang="ru-RU" sz="235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  <a:br>
              <a:rPr lang="ru-RU" sz="235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23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«душа»; психология; социально-экономическая система.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350" b="1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Системный подход и системный анализ.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350" b="1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Социально-экономическое лицо страны.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350" b="1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Психология страновых взаимоотношений.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350" b="1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 Страновые системные циклы.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350" b="1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6. Грани взаимоотношений, или «штурвал» взаимодействия.</a:t>
            </a:r>
            <a:r>
              <a:rPr lang="ru-RU" sz="2400" b="1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endParaRPr lang="ru-RU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algn="ctr" defTabSz="762000"/>
            <a:fld id="{13CD1196-02DF-48E8-A1BA-78E05565D9C7}" type="slidenum">
              <a:rPr lang="en-US" altLang="ru-RU" sz="2600"/>
              <a:pPr algn="ctr" defTabSz="762000"/>
              <a:t>2</a:t>
            </a:fld>
            <a:endParaRPr lang="en-US" altLang="ru-RU" sz="2600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4A13A24-A9A4-4249-81CE-C0C8590B2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9569" y="0"/>
            <a:ext cx="6593962" cy="111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54" tIns="45927" rIns="91854" bIns="45927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lvl="0">
              <a:spcAft>
                <a:spcPts val="800"/>
              </a:spcAft>
            </a:pPr>
            <a:r>
              <a:rPr lang="ru-RU" sz="2600" dirty="0">
                <a:solidFill>
                  <a:srgbClr val="3229A7"/>
                </a:solidFill>
                <a:effectLst/>
                <a:latin typeface="Arial" charset="0"/>
                <a:ea typeface="Calibri" panose="020F0502020204030204" pitchFamily="34" charset="0"/>
                <a:cs typeface="Arial" charset="0"/>
              </a:rPr>
              <a:t>Основные идеи  </a:t>
            </a:r>
            <a:endParaRPr lang="ru-RU" sz="2600" dirty="0">
              <a:solidFill>
                <a:srgbClr val="3229A7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797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64143" y="1276350"/>
            <a:ext cx="10754133" cy="5581651"/>
          </a:xfrm>
        </p:spPr>
        <p:txBody>
          <a:bodyPr/>
          <a:lstStyle/>
          <a:p>
            <a:pPr indent="0">
              <a:buNone/>
            </a:pPr>
            <a:endParaRPr lang="ru-RU" sz="1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350" b="1" dirty="0">
                <a:latin typeface="Arial" panose="020B0604020202020204" pitchFamily="34" charset="0"/>
              </a:rPr>
              <a:t>Понятие психологии субъекта как совокупности устойчивых </a:t>
            </a:r>
            <a:br>
              <a:rPr lang="ru-RU" sz="2350" b="1" dirty="0">
                <a:latin typeface="Arial" panose="020B0604020202020204" pitchFamily="34" charset="0"/>
              </a:rPr>
            </a:br>
            <a:r>
              <a:rPr lang="ru-RU" sz="2350" b="1" dirty="0">
                <a:latin typeface="Arial" panose="020B0604020202020204" pitchFamily="34" charset="0"/>
              </a:rPr>
              <a:t>для данного субъекта особенностей восприятия информации, мышления и поведенческих реакций носит системный характер и может быть применено к социально-экономическим системам любого уровня.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350" b="1" dirty="0">
                <a:latin typeface="Arial" panose="020B0604020202020204" pitchFamily="34" charset="0"/>
              </a:rPr>
              <a:t>Появляется возможность говорить о психологии домохозяйства, предприятия, организации, страны.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350" b="1" dirty="0">
                <a:latin typeface="Arial" panose="020B0604020202020204" pitchFamily="34" charset="0"/>
              </a:rPr>
              <a:t>Возникает понятие системной психологии конкретной социально-экономической системы. </a:t>
            </a: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endParaRPr lang="en-US" sz="2350" b="1" kern="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endParaRPr lang="ru-RU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algn="ctr" defTabSz="762000"/>
            <a:fld id="{13CD1196-02DF-48E8-A1BA-78E05565D9C7}" type="slidenum">
              <a:rPr lang="en-US" altLang="ru-RU" sz="2600"/>
              <a:pPr algn="ctr" defTabSz="762000"/>
              <a:t>3</a:t>
            </a:fld>
            <a:endParaRPr lang="en-US" altLang="ru-RU" sz="2600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4A13A24-A9A4-4249-81CE-C0C8590B2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7442" y="-541040"/>
            <a:ext cx="6593962" cy="1580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54" tIns="45927" rIns="91854" bIns="45927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lvl="0">
              <a:spcAft>
                <a:spcPts val="800"/>
              </a:spcAft>
            </a:pPr>
            <a:r>
              <a:rPr lang="ru-RU" sz="2600" dirty="0">
                <a:solidFill>
                  <a:srgbClr val="3229A7"/>
                </a:solidFill>
                <a:effectLst/>
                <a:latin typeface="Arial" charset="0"/>
                <a:ea typeface="Calibri" panose="020F0502020204030204" pitchFamily="34" charset="0"/>
                <a:cs typeface="Arial" charset="0"/>
              </a:rPr>
              <a:t>Системная психология </a:t>
            </a:r>
            <a:endParaRPr lang="ru-RU" sz="2600" dirty="0">
              <a:solidFill>
                <a:srgbClr val="3229A7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705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64143" y="1276350"/>
            <a:ext cx="10754133" cy="5581651"/>
          </a:xfrm>
        </p:spPr>
        <p:txBody>
          <a:bodyPr/>
          <a:lstStyle/>
          <a:p>
            <a:pPr indent="0">
              <a:buNone/>
            </a:pPr>
            <a:endParaRPr lang="ru-RU" sz="1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350" b="1" dirty="0">
                <a:latin typeface="Arial" panose="020B0604020202020204" pitchFamily="34" charset="0"/>
              </a:rPr>
              <a:t>Системная психология страны зависит от ее истории, географии, культуры, сложившихся институтов и складывается из психологических особенностей систем макро-, мезо-, микро- и </a:t>
            </a:r>
            <a:r>
              <a:rPr lang="ru-RU" sz="2350" b="1" dirty="0" err="1">
                <a:latin typeface="Arial" panose="020B0604020202020204" pitchFamily="34" charset="0"/>
              </a:rPr>
              <a:t>наноэкономического</a:t>
            </a:r>
            <a:r>
              <a:rPr lang="ru-RU" sz="2350" b="1" dirty="0">
                <a:latin typeface="Arial" panose="020B0604020202020204" pitchFamily="34" charset="0"/>
              </a:rPr>
              <a:t> уровней, а также традиций межуровневых взаимодействий. </a:t>
            </a:r>
            <a:endParaRPr lang="en-US" sz="2350" b="1" dirty="0">
              <a:latin typeface="Arial" panose="020B0604020202020204" pitchFamily="34" charset="0"/>
            </a:endParaRP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endParaRPr lang="ru-RU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algn="ctr" defTabSz="762000"/>
            <a:fld id="{13CD1196-02DF-48E8-A1BA-78E05565D9C7}" type="slidenum">
              <a:rPr lang="en-US" altLang="ru-RU" sz="2600"/>
              <a:pPr algn="ctr" defTabSz="762000"/>
              <a:t>4</a:t>
            </a:fld>
            <a:endParaRPr lang="en-US" altLang="ru-RU" sz="2600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4A13A24-A9A4-4249-81CE-C0C8590B2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7442" y="-541040"/>
            <a:ext cx="6593962" cy="1580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54" tIns="45927" rIns="91854" bIns="45927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lvl="0">
              <a:spcAft>
                <a:spcPts val="800"/>
              </a:spcAft>
            </a:pPr>
            <a:r>
              <a:rPr lang="ru-RU" sz="2600" dirty="0">
                <a:solidFill>
                  <a:srgbClr val="3229A7"/>
                </a:solidFill>
                <a:latin typeface="Arial" charset="0"/>
                <a:ea typeface="Calibri" panose="020F0502020204030204" pitchFamily="34" charset="0"/>
                <a:cs typeface="Arial" charset="0"/>
              </a:rPr>
              <a:t>Системная психология страны  </a:t>
            </a:r>
            <a:endParaRPr lang="ru-RU" sz="2600" dirty="0">
              <a:solidFill>
                <a:srgbClr val="3229A7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035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49569" y="1276350"/>
            <a:ext cx="10468707" cy="5581651"/>
          </a:xfrm>
        </p:spPr>
        <p:txBody>
          <a:bodyPr/>
          <a:lstStyle/>
          <a:p>
            <a:pPr indent="0">
              <a:buNone/>
            </a:pPr>
            <a:endParaRPr lang="ru-RU" sz="1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350" b="1" kern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Экономическое лицо страны: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350" b="1" kern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зеркало страновой «души», отражающее специфику «души» как центра внутренней координации намерений, ожиданий, действий и восприятия внешней информации;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350" b="1" kern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источник информации для формирования решений, принимаемых другими странами во взаимодействии с данной страной.</a:t>
            </a:r>
            <a:endParaRPr lang="ru-RU" sz="235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algn="ctr" defTabSz="762000"/>
            <a:fld id="{13CD1196-02DF-48E8-A1BA-78E05565D9C7}" type="slidenum">
              <a:rPr lang="en-US" altLang="ru-RU" sz="2600"/>
              <a:pPr algn="ctr" defTabSz="762000"/>
              <a:t>5</a:t>
            </a:fld>
            <a:endParaRPr lang="en-US" altLang="ru-RU" sz="2600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4A13A24-A9A4-4249-81CE-C0C8590B2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7442" y="-310032"/>
            <a:ext cx="6593962" cy="140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54" tIns="45927" rIns="91854" bIns="45927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lvl="0">
              <a:spcAft>
                <a:spcPts val="800"/>
              </a:spcAft>
            </a:pPr>
            <a:r>
              <a:rPr lang="ru-RU" sz="2600" dirty="0">
                <a:solidFill>
                  <a:srgbClr val="3229A7"/>
                </a:solidFill>
                <a:latin typeface="Arial" charset="0"/>
                <a:ea typeface="Calibri" panose="020F0502020204030204" pitchFamily="34" charset="0"/>
                <a:cs typeface="Arial" charset="0"/>
              </a:rPr>
              <a:t>Экономическое лицо страны: двойственность   </a:t>
            </a:r>
            <a:endParaRPr lang="ru-RU" sz="2600" dirty="0">
              <a:solidFill>
                <a:srgbClr val="3229A7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092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49569" y="1276350"/>
            <a:ext cx="10468707" cy="5581651"/>
          </a:xfrm>
        </p:spPr>
        <p:txBody>
          <a:bodyPr/>
          <a:lstStyle/>
          <a:p>
            <a:pPr indent="0">
              <a:buNone/>
            </a:pPr>
            <a:endParaRPr lang="ru-RU" sz="1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3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Ипостаси страны: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3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субъект геополитики;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3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страновое лицо</a:t>
            </a:r>
            <a:r>
              <a:rPr lang="ru-RU" sz="235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3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«душа»;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3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психология;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3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социально-экономическая система.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35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Ипостаси субъекта: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3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интеллект («мозг»);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3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организация взаимоотношений субъекта с внешним и внутренним миром («душа»);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3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целеустремленность («воля»);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3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эрудированность («органы чувств»).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algn="ctr" defTabSz="762000"/>
            <a:fld id="{13CD1196-02DF-48E8-A1BA-78E05565D9C7}" type="slidenum">
              <a:rPr lang="en-US" altLang="ru-RU" sz="2600"/>
              <a:pPr algn="ctr" defTabSz="762000"/>
              <a:t>6</a:t>
            </a:fld>
            <a:endParaRPr lang="en-US" altLang="ru-RU" sz="2600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4A13A24-A9A4-4249-81CE-C0C8590B2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5781" y="-310032"/>
            <a:ext cx="6255622" cy="1330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54" tIns="45927" rIns="91854" bIns="45927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lvl="0">
              <a:spcAft>
                <a:spcPts val="800"/>
              </a:spcAft>
            </a:pPr>
            <a:r>
              <a:rPr lang="ru-RU" sz="2600" dirty="0">
                <a:solidFill>
                  <a:srgbClr val="3229A7"/>
                </a:solidFill>
                <a:latin typeface="Arial" charset="0"/>
                <a:ea typeface="Calibri" panose="020F0502020204030204" pitchFamily="34" charset="0"/>
                <a:cs typeface="Arial" charset="0"/>
              </a:rPr>
              <a:t>Ипостаси</a:t>
            </a:r>
            <a:endParaRPr lang="ru-RU" sz="2600" dirty="0">
              <a:solidFill>
                <a:srgbClr val="3229A7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471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97443" y="1276350"/>
            <a:ext cx="10620834" cy="5581651"/>
          </a:xfrm>
        </p:spPr>
        <p:txBody>
          <a:bodyPr/>
          <a:lstStyle/>
          <a:p>
            <a:pPr indent="0">
              <a:buNone/>
            </a:pPr>
            <a:endParaRPr lang="ru-RU" sz="1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3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Системный взгляд дает: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3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возможность элиминировать множество ситуационных деталей и конкретных обстоятельств, заслоняющих порой корневые проблемы и релевантные методы их решения;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3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экстрагировать и переносить специфические знания, добытые в результате исследования одних классов систем, на другие. 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algn="ctr" defTabSz="762000"/>
            <a:fld id="{13CD1196-02DF-48E8-A1BA-78E05565D9C7}" type="slidenum">
              <a:rPr lang="en-US" altLang="ru-RU" sz="2600"/>
              <a:pPr algn="ctr" defTabSz="762000"/>
              <a:t>7</a:t>
            </a:fld>
            <a:endParaRPr lang="en-US" altLang="ru-RU" sz="2600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4A13A24-A9A4-4249-81CE-C0C8590B2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6274" y="-541039"/>
            <a:ext cx="6525130" cy="1619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54" tIns="45927" rIns="91854" bIns="45927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lvl="0">
              <a:spcAft>
                <a:spcPts val="800"/>
              </a:spcAft>
            </a:pPr>
            <a:r>
              <a:rPr lang="ru-RU" sz="2600" dirty="0">
                <a:solidFill>
                  <a:srgbClr val="3229A7"/>
                </a:solidFill>
                <a:latin typeface="Arial" charset="0"/>
                <a:ea typeface="Calibri" panose="020F0502020204030204" pitchFamily="34" charset="0"/>
                <a:cs typeface="Arial" charset="0"/>
              </a:rPr>
              <a:t>Что дает системный взгляд?    </a:t>
            </a:r>
            <a:endParaRPr lang="ru-RU" sz="2600" dirty="0">
              <a:solidFill>
                <a:srgbClr val="3229A7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843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49569" y="1276350"/>
            <a:ext cx="10468707" cy="5581651"/>
          </a:xfrm>
        </p:spPr>
        <p:txBody>
          <a:bodyPr/>
          <a:lstStyle/>
          <a:p>
            <a:pPr indent="0">
              <a:buNone/>
            </a:pPr>
            <a:endParaRPr lang="ru-RU" sz="235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350" b="1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Среди систем выделяются: объектные, проектные, </a:t>
            </a:r>
            <a:br>
              <a:rPr lang="ru-RU" sz="2350" b="1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2350" b="1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процессные и средовые.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35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каждой системе есть объектные, проектные, </a:t>
            </a:r>
            <a:br>
              <a:rPr lang="ru-RU" sz="235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235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процессные и средовые подсистемы.</a:t>
            </a:r>
            <a:endParaRPr lang="ru-RU" sz="2350" b="1" kern="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350" b="1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Страны как системы делятся на: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350" b="1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объектные (пример: Япония),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350" b="1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проектные (США),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350" b="1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процессные (Китай)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350" b="1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средовые (Россия).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ru-RU" sz="2350" b="1" kern="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algn="ctr" defTabSz="762000"/>
            <a:fld id="{13CD1196-02DF-48E8-A1BA-78E05565D9C7}" type="slidenum">
              <a:rPr lang="en-US" altLang="ru-RU" sz="2600"/>
              <a:pPr algn="ctr" defTabSz="762000"/>
              <a:t>8</a:t>
            </a:fld>
            <a:endParaRPr lang="en-US" altLang="ru-RU" sz="2600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4A13A24-A9A4-4249-81CE-C0C8590B2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7442" y="-541039"/>
            <a:ext cx="6593962" cy="1619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54" tIns="45927" rIns="91854" bIns="45927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lvl="0">
              <a:spcAft>
                <a:spcPts val="800"/>
              </a:spcAft>
            </a:pPr>
            <a:r>
              <a:rPr lang="ru-RU" sz="2600" dirty="0">
                <a:solidFill>
                  <a:srgbClr val="3229A7"/>
                </a:solidFill>
                <a:latin typeface="Arial" charset="0"/>
                <a:ea typeface="Calibri" panose="020F0502020204030204" pitchFamily="34" charset="0"/>
                <a:cs typeface="Arial" charset="0"/>
              </a:rPr>
              <a:t>Системная галерея</a:t>
            </a:r>
            <a:endParaRPr lang="ru-RU" sz="2600" dirty="0">
              <a:solidFill>
                <a:srgbClr val="3229A7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457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49569" y="1276350"/>
            <a:ext cx="10468707" cy="5581651"/>
          </a:xfrm>
        </p:spPr>
        <p:txBody>
          <a:bodyPr/>
          <a:lstStyle/>
          <a:p>
            <a:pPr indent="0">
              <a:buNone/>
            </a:pPr>
            <a:endParaRPr lang="ru-RU" sz="1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35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«Ее лица необщим выраженьем…» (Е. Баратынский)</a:t>
            </a:r>
            <a:endParaRPr lang="ru-RU" sz="235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350" b="1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зависимости от дислокации факторов развития экономики на одном из ярусов вертикальной структуры экономики мы говорим о макро-, мезо-, микро- или </a:t>
            </a:r>
            <a:r>
              <a:rPr lang="ru-RU" sz="2350" b="1" kern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наноэкономическом</a:t>
            </a:r>
            <a:r>
              <a:rPr lang="ru-RU" sz="2350" b="1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лице экономики.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3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экономике каждой страны одно из этих лиц является системообразующим, и его состояние определяет цели и критерии оценки страновой экономики в целом. Соответствующий уровень определяет </a:t>
            </a:r>
            <a:r>
              <a:rPr lang="ru-RU" sz="235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л</a:t>
            </a:r>
            <a:r>
              <a:rPr lang="ru-RU" sz="23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ицо экономики страны.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350" b="1" kern="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35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ru-RU" sz="235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>
              <a:lnSpc>
                <a:spcPct val="107000"/>
              </a:lnSpc>
            </a:pPr>
            <a:endParaRPr lang="ru-RU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algn="ctr" defTabSz="762000"/>
            <a:fld id="{13CD1196-02DF-48E8-A1BA-78E05565D9C7}" type="slidenum">
              <a:rPr lang="en-US" altLang="ru-RU" sz="2600"/>
              <a:pPr algn="ctr" defTabSz="762000"/>
              <a:t>9</a:t>
            </a:fld>
            <a:endParaRPr lang="en-US" altLang="ru-RU" sz="2600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4A13A24-A9A4-4249-81CE-C0C8590B2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7442" y="-541040"/>
            <a:ext cx="6593962" cy="1638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54" tIns="45927" rIns="91854" bIns="45927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lvl="0">
              <a:spcAft>
                <a:spcPts val="800"/>
              </a:spcAft>
            </a:pPr>
            <a:r>
              <a:rPr lang="ru-RU" sz="2600" dirty="0">
                <a:solidFill>
                  <a:srgbClr val="3229A7"/>
                </a:solidFill>
                <a:latin typeface="Arial" charset="0"/>
                <a:ea typeface="Calibri" panose="020F0502020204030204" pitchFamily="34" charset="0"/>
                <a:cs typeface="Arial" charset="0"/>
              </a:rPr>
              <a:t>Страны и лица: портретная типология</a:t>
            </a:r>
            <a:endParaRPr lang="ru-RU" sz="2600" dirty="0">
              <a:solidFill>
                <a:srgbClr val="3229A7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086500"/>
      </p:ext>
    </p:extLst>
  </p:cSld>
  <p:clrMapOvr>
    <a:masterClrMapping/>
  </p:clrMapOvr>
</p:sld>
</file>

<file path=ppt/theme/theme1.xml><?xml version="1.0" encoding="utf-8"?>
<a:theme xmlns:a="http://schemas.openxmlformats.org/drawingml/2006/main" name="sidebarb">
  <a:themeElements>
    <a:clrScheme name="">
      <a:dk1>
        <a:srgbClr val="000000"/>
      </a:dk1>
      <a:lt1>
        <a:srgbClr val="FFFFFF"/>
      </a:lt1>
      <a:dk2>
        <a:srgbClr val="000000"/>
      </a:dk2>
      <a:lt2>
        <a:srgbClr val="CECECE"/>
      </a:lt2>
      <a:accent1>
        <a:srgbClr val="DADADA"/>
      </a:accent1>
      <a:accent2>
        <a:srgbClr val="474747"/>
      </a:accent2>
      <a:accent3>
        <a:srgbClr val="FFFFFF"/>
      </a:accent3>
      <a:accent4>
        <a:srgbClr val="000000"/>
      </a:accent4>
      <a:accent5>
        <a:srgbClr val="EAEAEA"/>
      </a:accent5>
      <a:accent6>
        <a:srgbClr val="3F3F3F"/>
      </a:accent6>
      <a:hlink>
        <a:srgbClr val="676767"/>
      </a:hlink>
      <a:folHlink>
        <a:srgbClr val="919191"/>
      </a:folHlink>
    </a:clrScheme>
    <a:fontScheme name="sidebarb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idebarb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barb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debarb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barb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barb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barb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barb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d:\template\bwovrhd\sidebarb.ppt</Template>
  <TotalTime>52459</TotalTime>
  <Pages>20</Pages>
  <Words>1135</Words>
  <Application>Microsoft Office PowerPoint</Application>
  <PresentationFormat>Широкоэкранный</PresentationFormat>
  <Paragraphs>162</Paragraphs>
  <Slides>19</Slides>
  <Notes>19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Comic Sans MS</vt:lpstr>
      <vt:lpstr>Courier New</vt:lpstr>
      <vt:lpstr>Monotype Sorts</vt:lpstr>
      <vt:lpstr>Times New Roman</vt:lpstr>
      <vt:lpstr>sidebarb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Hermitage Capital Management Limited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Kleiner</dc:creator>
  <cp:lastModifiedBy>Венера Карпинская</cp:lastModifiedBy>
  <cp:revision>1767</cp:revision>
  <cp:lastPrinted>2020-10-14T11:18:28Z</cp:lastPrinted>
  <dcterms:created xsi:type="dcterms:W3CDTF">2001-06-09T11:29:16Z</dcterms:created>
  <dcterms:modified xsi:type="dcterms:W3CDTF">2023-05-25T20:34:38Z</dcterms:modified>
</cp:coreProperties>
</file>